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0" r:id="rId5"/>
    <p:sldId id="259" r:id="rId6"/>
    <p:sldId id="289" r:id="rId7"/>
    <p:sldId id="296" r:id="rId8"/>
    <p:sldId id="293" r:id="rId9"/>
    <p:sldId id="295" r:id="rId10"/>
    <p:sldId id="291" r:id="rId11"/>
    <p:sldId id="297" r:id="rId12"/>
    <p:sldId id="298" r:id="rId13"/>
    <p:sldId id="299" r:id="rId14"/>
    <p:sldId id="300" r:id="rId15"/>
    <p:sldId id="301" r:id="rId16"/>
    <p:sldId id="302" r:id="rId17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6527" autoAdjust="0"/>
    <p:restoredTop sz="99755" autoAdjust="0"/>
  </p:normalViewPr>
  <p:slideViewPr>
    <p:cSldViewPr showGuides="1">
      <p:cViewPr varScale="1">
        <p:scale>
          <a:sx n="102" d="100"/>
          <a:sy n="102" d="100"/>
        </p:scale>
        <p:origin x="102" y="372"/>
      </p:cViewPr>
      <p:guideLst>
        <p:guide orient="horz" pos="163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64D4F-0E9C-4E20-8456-E7D024E175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1"/>
            <a:ext cx="8083324" cy="5279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6660232" y="-2082"/>
            <a:ext cx="2483768" cy="527985"/>
            <a:chOff x="4041662" y="-2082"/>
            <a:chExt cx="5102338" cy="527985"/>
          </a:xfrm>
        </p:grpSpPr>
        <p:sp>
          <p:nvSpPr>
            <p:cNvPr id="9" name="矩形 8"/>
            <p:cNvSpPr/>
            <p:nvPr/>
          </p:nvSpPr>
          <p:spPr>
            <a:xfrm>
              <a:off x="7986421" y="-2082"/>
              <a:ext cx="1157579" cy="5279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341647" y="-2082"/>
              <a:ext cx="1697639" cy="5279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041662" y="-2082"/>
              <a:ext cx="2299985" cy="5279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 userDrawn="1"/>
        </p:nvSpPr>
        <p:spPr>
          <a:xfrm>
            <a:off x="810561" y="86796"/>
            <a:ext cx="4625535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4.2 </a:t>
            </a:r>
            <a:r>
              <a:rPr lang="zh-CN" altLang="en-US" sz="2000" smtClean="0">
                <a:solidFill>
                  <a:schemeClr val="bg1"/>
                </a:solidFill>
                <a:latin typeface="+mn-ea"/>
                <a:ea typeface="+mn-ea"/>
              </a:rPr>
              <a:t>运用顺序结构描述问题求解过程</a:t>
            </a:r>
            <a:endParaRPr lang="en-US" altLang="zh-CN" sz="20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矩形 47"/>
          <p:cNvSpPr/>
          <p:nvPr userDrawn="1"/>
        </p:nvSpPr>
        <p:spPr>
          <a:xfrm rot="2700000">
            <a:off x="488189" y="379561"/>
            <a:ext cx="216704" cy="216704"/>
          </a:xfrm>
          <a:custGeom>
            <a:avLst/>
            <a:gdLst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47"/>
          <p:cNvSpPr/>
          <p:nvPr userDrawn="1"/>
        </p:nvSpPr>
        <p:spPr>
          <a:xfrm rot="2700000">
            <a:off x="469274" y="712765"/>
            <a:ext cx="108352" cy="108352"/>
          </a:xfrm>
          <a:custGeom>
            <a:avLst/>
            <a:gdLst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47"/>
          <p:cNvSpPr/>
          <p:nvPr userDrawn="1"/>
        </p:nvSpPr>
        <p:spPr>
          <a:xfrm rot="18900000" flipV="1">
            <a:off x="132264" y="388006"/>
            <a:ext cx="298169" cy="298169"/>
          </a:xfrm>
          <a:custGeom>
            <a:avLst/>
            <a:gdLst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47"/>
          <p:cNvSpPr/>
          <p:nvPr userDrawn="1"/>
        </p:nvSpPr>
        <p:spPr>
          <a:xfrm rot="2700000">
            <a:off x="290580" y="602328"/>
            <a:ext cx="136370" cy="136370"/>
          </a:xfrm>
          <a:custGeom>
            <a:avLst/>
            <a:gdLst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92ADA-4250-4FCF-A651-0F312BFFC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DBEC0-2DB8-4133-8823-AC5F1478E7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723" y="1409780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mtClean="0">
                <a:solidFill>
                  <a:schemeClr val="bg1"/>
                </a:solidFill>
                <a:latin typeface="+mn-ea"/>
              </a:rPr>
              <a:t>4.2 </a:t>
            </a:r>
            <a:r>
              <a:rPr lang="zh-CN" altLang="en-US" sz="3200">
                <a:solidFill>
                  <a:schemeClr val="bg1"/>
                </a:solidFill>
                <a:latin typeface="+mn-ea"/>
              </a:rPr>
              <a:t>运用顺序结构描述问题求解过</a:t>
            </a:r>
            <a:r>
              <a:rPr lang="zh-CN" altLang="en-US" sz="3200" smtClean="0">
                <a:solidFill>
                  <a:schemeClr val="bg1"/>
                </a:solidFill>
                <a:latin typeface="+mn-ea"/>
              </a:rPr>
              <a:t>程</a:t>
            </a:r>
            <a:endParaRPr lang="zh-CN" altLang="en-US" sz="320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3958254" y="2717406"/>
            <a:ext cx="1440160" cy="1966060"/>
            <a:chOff x="6732240" y="1552716"/>
            <a:chExt cx="1440160" cy="1966060"/>
          </a:xfrm>
          <a:noFill/>
        </p:grpSpPr>
        <p:sp>
          <p:nvSpPr>
            <p:cNvPr id="118" name="圆角矩形 117"/>
            <p:cNvSpPr/>
            <p:nvPr/>
          </p:nvSpPr>
          <p:spPr>
            <a:xfrm>
              <a:off x="6984268" y="1552716"/>
              <a:ext cx="936104" cy="370962"/>
            </a:xfrm>
            <a:prstGeom prst="roundRect">
              <a:avLst/>
            </a:prstGeom>
            <a:grpFill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mtClean="0">
                  <a:solidFill>
                    <a:schemeClr val="bg1">
                      <a:lumMod val="85000"/>
                    </a:schemeClr>
                  </a:solidFill>
                </a:rPr>
                <a:t>开始</a:t>
              </a:r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cxnSp>
          <p:nvCxnSpPr>
            <p:cNvPr id="121" name="直接箭头连接符 120"/>
            <p:cNvCxnSpPr/>
            <p:nvPr/>
          </p:nvCxnSpPr>
          <p:spPr>
            <a:xfrm flipH="1">
              <a:off x="7452320" y="1944325"/>
              <a:ext cx="0" cy="411401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125" name="矩形 124"/>
            <p:cNvSpPr/>
            <p:nvPr/>
          </p:nvSpPr>
          <p:spPr>
            <a:xfrm>
              <a:off x="6732240" y="2355726"/>
              <a:ext cx="1440160" cy="432048"/>
            </a:xfrm>
            <a:prstGeom prst="rect">
              <a:avLst/>
            </a:prstGeom>
            <a:grpFill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mtClean="0">
                  <a:solidFill>
                    <a:schemeClr val="bg1">
                      <a:lumMod val="85000"/>
                    </a:schemeClr>
                  </a:solidFill>
                </a:rPr>
                <a:t>语句序列</a:t>
              </a:r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cxnSp>
          <p:nvCxnSpPr>
            <p:cNvPr id="126" name="直接箭头连接符 125"/>
            <p:cNvCxnSpPr>
              <a:stCxn id="125" idx="2"/>
            </p:cNvCxnSpPr>
            <p:nvPr/>
          </p:nvCxnSpPr>
          <p:spPr>
            <a:xfrm flipH="1">
              <a:off x="7452320" y="2787774"/>
              <a:ext cx="0" cy="36004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cxnSp>
        <p:sp>
          <p:nvSpPr>
            <p:cNvPr id="127" name="圆角矩形 126"/>
            <p:cNvSpPr/>
            <p:nvPr/>
          </p:nvSpPr>
          <p:spPr>
            <a:xfrm>
              <a:off x="6974124" y="3147814"/>
              <a:ext cx="936104" cy="370962"/>
            </a:xfrm>
            <a:prstGeom prst="roundRect">
              <a:avLst/>
            </a:prstGeom>
            <a:grpFill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bg1">
                      <a:lumMod val="85000"/>
                    </a:schemeClr>
                  </a:solidFill>
                </a:rPr>
                <a:t>结束</a:t>
              </a:r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2376" y="1434356"/>
            <a:ext cx="2754313" cy="2754313"/>
            <a:chOff x="0" y="0"/>
            <a:chExt cx="2754000" cy="2754000"/>
          </a:xfrm>
          <a:effectLst/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2754000" cy="2754000"/>
              <a:chOff x="0" y="0"/>
              <a:chExt cx="3060000" cy="3060000"/>
            </a:xfrm>
          </p:grpSpPr>
          <p:sp>
            <p:nvSpPr>
              <p:cNvPr id="5" name="椭圆 29"/>
              <p:cNvSpPr>
                <a:spLocks noChangeAspect="1"/>
              </p:cNvSpPr>
              <p:nvPr/>
            </p:nvSpPr>
            <p:spPr bwMode="auto">
              <a:xfrm>
                <a:off x="0" y="0"/>
                <a:ext cx="3060000" cy="30600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chemeClr val="accent1"/>
                </a:solidFill>
                <a:round/>
              </a:ln>
              <a:effectLst/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zh-CN" altLang="en-US" sz="180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椭圆 30"/>
              <p:cNvSpPr>
                <a:spLocks noChangeAspect="1"/>
              </p:cNvSpPr>
              <p:nvPr/>
            </p:nvSpPr>
            <p:spPr bwMode="auto">
              <a:xfrm>
                <a:off x="234571" y="234570"/>
                <a:ext cx="2590856" cy="2590859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  <a:round/>
              </a:ln>
              <a:effectLst/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zh-CN" altLang="en-US" sz="180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" name="Rectangle 13"/>
            <p:cNvSpPr>
              <a:spLocks noChangeArrowheads="1"/>
            </p:cNvSpPr>
            <p:nvPr/>
          </p:nvSpPr>
          <p:spPr bwMode="auto">
            <a:xfrm>
              <a:off x="469252" y="1023821"/>
              <a:ext cx="1799995" cy="46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BCE8F2"/>
                  </a:solidFill>
                  <a:latin typeface="方正兰亭中黑_GBK" pitchFamily="2" charset="-122"/>
                  <a:ea typeface="方正兰亭中黑_GBK" pitchFamily="2" charset="-122"/>
                </a:rPr>
                <a:t>Contents</a:t>
              </a:r>
              <a:endParaRPr lang="en-US" altLang="zh-CN" sz="2400">
                <a:solidFill>
                  <a:srgbClr val="BCE8F2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42480" y="1558833"/>
            <a:ext cx="4541887" cy="741363"/>
            <a:chOff x="3342480" y="1558833"/>
            <a:chExt cx="4541887" cy="741363"/>
          </a:xfrm>
        </p:grpSpPr>
        <p:grpSp>
          <p:nvGrpSpPr>
            <p:cNvPr id="7" name="Group 8"/>
            <p:cNvGrpSpPr/>
            <p:nvPr/>
          </p:nvGrpSpPr>
          <p:grpSpPr>
            <a:xfrm>
              <a:off x="3617958" y="1707654"/>
              <a:ext cx="4266409" cy="416287"/>
              <a:chOff x="-626650" y="-27431"/>
              <a:chExt cx="4998655" cy="416231"/>
            </a:xfrm>
            <a:effectLst/>
          </p:grpSpPr>
          <p:sp>
            <p:nvSpPr>
              <p:cNvPr id="8" name="矩形 33"/>
              <p:cNvSpPr/>
              <p:nvPr/>
            </p:nvSpPr>
            <p:spPr bwMode="auto">
              <a:xfrm>
                <a:off x="-626650" y="0"/>
                <a:ext cx="4998655" cy="388800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30B8D8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>
                    <a:srgbClr val="FF0000"/>
                  </a:buClr>
                  <a:buSzPct val="70000"/>
                  <a:buFontTx/>
                  <a:buNone/>
                  <a:defRPr/>
                </a:pPr>
                <a:endParaRPr lang="zh-CN" altLang="en-US" sz="2000" smtClean="0">
                  <a:solidFill>
                    <a:schemeClr val="tx2"/>
                  </a:solidFill>
                  <a:latin typeface="Arial" panose="020B0604020202020204"/>
                  <a:ea typeface="方正兰亭黑_GBK" panose="02000000000000000000" pitchFamily="2" charset="-122"/>
                </a:endParaRPr>
              </a:p>
            </p:txBody>
          </p:sp>
          <p:sp>
            <p:nvSpPr>
              <p:cNvPr id="9" name="TextBox 146"/>
              <p:cNvSpPr txBox="1">
                <a:spLocks noChangeArrowheads="1"/>
              </p:cNvSpPr>
              <p:nvPr/>
            </p:nvSpPr>
            <p:spPr bwMode="auto">
              <a:xfrm>
                <a:off x="39309" y="-27431"/>
                <a:ext cx="3067195" cy="369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800" b="1">
                    <a:latin typeface="+mn-ea"/>
                    <a:ea typeface="+mn-ea"/>
                  </a:rPr>
                  <a:t>数据的输入与输出</a:t>
                </a:r>
                <a:endParaRPr lang="zh-CN" altLang="en-US" sz="1800" b="1">
                  <a:latin typeface="+mn-ea"/>
                  <a:ea typeface="+mn-ea"/>
                </a:endParaRPr>
              </a:p>
            </p:txBody>
          </p:sp>
        </p:grpSp>
        <p:grpSp>
          <p:nvGrpSpPr>
            <p:cNvPr id="19" name="Group 20"/>
            <p:cNvGrpSpPr/>
            <p:nvPr/>
          </p:nvGrpSpPr>
          <p:grpSpPr>
            <a:xfrm>
              <a:off x="3342480" y="1558833"/>
              <a:ext cx="747713" cy="741363"/>
              <a:chOff x="0" y="0"/>
              <a:chExt cx="747186" cy="740914"/>
            </a:xfrm>
            <a:effectLst/>
          </p:grpSpPr>
          <p:grpSp>
            <p:nvGrpSpPr>
              <p:cNvPr id="20" name="Group 21"/>
              <p:cNvGrpSpPr>
                <a:grpSpLocks noChangeAspect="1"/>
              </p:cNvGrpSpPr>
              <p:nvPr/>
            </p:nvGrpSpPr>
            <p:grpSpPr>
              <a:xfrm>
                <a:off x="3136" y="0"/>
                <a:ext cx="740914" cy="740914"/>
                <a:chOff x="0" y="0"/>
                <a:chExt cx="823237" cy="823237"/>
              </a:xfrm>
            </p:grpSpPr>
            <p:sp>
              <p:nvSpPr>
                <p:cNvPr id="22" name="椭圆 38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823237" cy="823237"/>
                </a:xfrm>
                <a:prstGeom prst="ellipse">
                  <a:avLst/>
                </a:prstGeom>
                <a:solidFill>
                  <a:srgbClr val="BCE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0" fontAlgn="ctr" hangingPunct="0">
                    <a:buClr>
                      <a:srgbClr val="FF0000"/>
                    </a:buClr>
                    <a:buSzPct val="70000"/>
                  </a:pPr>
                  <a:endParaRPr lang="zh-CN" altLang="en-US" sz="2000">
                    <a:solidFill>
                      <a:schemeClr val="tx2"/>
                    </a:solidFill>
                    <a:latin typeface="Calibri" panose="020F0502020204030204" pitchFamily="34" charset="0"/>
                    <a:ea typeface="方正兰亭黑_GBK" panose="02000000000000000000" pitchFamily="2" charset="-122"/>
                  </a:endParaRPr>
                </a:p>
              </p:txBody>
            </p:sp>
            <p:sp>
              <p:nvSpPr>
                <p:cNvPr id="23" name="椭圆 39"/>
                <p:cNvSpPr>
                  <a:spLocks noChangeAspect="1"/>
                </p:cNvSpPr>
                <p:nvPr/>
              </p:nvSpPr>
              <p:spPr bwMode="auto">
                <a:xfrm>
                  <a:off x="51620" y="51621"/>
                  <a:ext cx="720000" cy="720000"/>
                </a:xfrm>
                <a:prstGeom prst="ellipse">
                  <a:avLst/>
                </a:prstGeom>
                <a:solidFill>
                  <a:schemeClr val="accent1">
                    <a:alpha val="79999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2000">
                    <a:solidFill>
                      <a:schemeClr val="tx2"/>
                    </a:solidFill>
                    <a:ea typeface="方正兰亭黑_GBK" panose="02000000000000000000" pitchFamily="2" charset="-122"/>
                  </a:endParaRPr>
                </a:p>
              </p:txBody>
            </p:sp>
          </p:grpSp>
          <p:sp>
            <p:nvSpPr>
              <p:cNvPr id="21" name="Rectangle 13"/>
              <p:cNvSpPr>
                <a:spLocks noChangeArrowheads="1"/>
              </p:cNvSpPr>
              <p:nvPr/>
            </p:nvSpPr>
            <p:spPr bwMode="auto">
              <a:xfrm>
                <a:off x="0" y="170402"/>
                <a:ext cx="747186" cy="399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rPr>
                  <a:t>1</a:t>
                </a:r>
                <a:endParaRPr lang="zh-CN" altLang="en-US" sz="2000" b="1">
                  <a:solidFill>
                    <a:schemeClr val="bg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3391692" y="3247932"/>
            <a:ext cx="4492675" cy="739776"/>
            <a:chOff x="3391692" y="3247932"/>
            <a:chExt cx="4492675" cy="739776"/>
          </a:xfrm>
        </p:grpSpPr>
        <p:grpSp>
          <p:nvGrpSpPr>
            <p:cNvPr id="11" name="Group 12"/>
            <p:cNvGrpSpPr/>
            <p:nvPr/>
          </p:nvGrpSpPr>
          <p:grpSpPr>
            <a:xfrm>
              <a:off x="3765549" y="3417823"/>
              <a:ext cx="4118818" cy="389041"/>
              <a:chOff x="-561978" y="0"/>
              <a:chExt cx="4291042" cy="388930"/>
            </a:xfrm>
          </p:grpSpPr>
          <p:sp>
            <p:nvSpPr>
              <p:cNvPr id="12" name="矩形 32"/>
              <p:cNvSpPr/>
              <p:nvPr/>
            </p:nvSpPr>
            <p:spPr bwMode="auto">
              <a:xfrm>
                <a:off x="-561978" y="0"/>
                <a:ext cx="4291042" cy="388930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30B8D8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ctr">
                  <a:spcBef>
                    <a:spcPct val="0"/>
                  </a:spcBef>
                  <a:buClr>
                    <a:srgbClr val="FF0000"/>
                  </a:buClr>
                  <a:buSzPct val="70000"/>
                  <a:buFontTx/>
                  <a:buNone/>
                  <a:defRPr/>
                </a:pPr>
                <a:endParaRPr lang="zh-CN" altLang="en-US" sz="2000" smtClean="0">
                  <a:solidFill>
                    <a:schemeClr val="tx2"/>
                  </a:solidFill>
                  <a:ea typeface="方正兰亭黑_GBK" panose="02000000000000000000" pitchFamily="2" charset="-122"/>
                </a:endParaRPr>
              </a:p>
            </p:txBody>
          </p:sp>
          <p:sp>
            <p:nvSpPr>
              <p:cNvPr id="13" name="TextBox 146"/>
              <p:cNvSpPr txBox="1">
                <a:spLocks noChangeArrowheads="1"/>
              </p:cNvSpPr>
              <p:nvPr/>
            </p:nvSpPr>
            <p:spPr bwMode="auto">
              <a:xfrm>
                <a:off x="-43555" y="8728"/>
                <a:ext cx="1911600" cy="369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buFont typeface="Arial" panose="020B0604020202020204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800" b="1">
                    <a:latin typeface="+mn-ea"/>
                    <a:ea typeface="+mn-ea"/>
                  </a:rPr>
                  <a:t>顺序结构的应用</a:t>
                </a:r>
                <a:endParaRPr lang="zh-CN" altLang="en-US" sz="1800" b="1">
                  <a:latin typeface="+mn-ea"/>
                  <a:ea typeface="+mn-ea"/>
                </a:endParaRPr>
              </a:p>
            </p:txBody>
          </p:sp>
        </p:grpSp>
        <p:grpSp>
          <p:nvGrpSpPr>
            <p:cNvPr id="24" name="Group 25"/>
            <p:cNvGrpSpPr/>
            <p:nvPr/>
          </p:nvGrpSpPr>
          <p:grpSpPr>
            <a:xfrm>
              <a:off x="3391692" y="3247932"/>
              <a:ext cx="747713" cy="739776"/>
              <a:chOff x="0" y="0"/>
              <a:chExt cx="747186" cy="739990"/>
            </a:xfrm>
          </p:grpSpPr>
          <p:grpSp>
            <p:nvGrpSpPr>
              <p:cNvPr id="25" name="Group 26"/>
              <p:cNvGrpSpPr>
                <a:grpSpLocks noChangeAspect="1"/>
              </p:cNvGrpSpPr>
              <p:nvPr/>
            </p:nvGrpSpPr>
            <p:grpSpPr>
              <a:xfrm>
                <a:off x="3598" y="0"/>
                <a:ext cx="739991" cy="739990"/>
                <a:chOff x="0" y="0"/>
                <a:chExt cx="822212" cy="822211"/>
              </a:xfrm>
            </p:grpSpPr>
            <p:sp>
              <p:nvSpPr>
                <p:cNvPr id="27" name="椭圆 35"/>
                <p:cNvSpPr>
                  <a:spLocks noChangeAspect="1" noChangeArrowheads="1"/>
                </p:cNvSpPr>
                <p:nvPr/>
              </p:nvSpPr>
              <p:spPr bwMode="auto">
                <a:xfrm>
                  <a:off x="0" y="0"/>
                  <a:ext cx="822212" cy="822211"/>
                </a:xfrm>
                <a:prstGeom prst="ellipse">
                  <a:avLst/>
                </a:prstGeom>
                <a:solidFill>
                  <a:srgbClr val="BCE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0" fontAlgn="ctr" hangingPunct="0">
                    <a:buClr>
                      <a:srgbClr val="FF0000"/>
                    </a:buClr>
                    <a:buSzPct val="70000"/>
                  </a:pPr>
                  <a:endParaRPr lang="zh-CN" altLang="en-US" sz="2000">
                    <a:solidFill>
                      <a:schemeClr val="tx2"/>
                    </a:solidFill>
                    <a:latin typeface="Calibri" panose="020F0502020204030204" pitchFamily="34" charset="0"/>
                    <a:ea typeface="方正兰亭黑_GBK" panose="02000000000000000000" pitchFamily="2" charset="-122"/>
                  </a:endParaRPr>
                </a:p>
              </p:txBody>
            </p:sp>
            <p:sp>
              <p:nvSpPr>
                <p:cNvPr id="28" name="椭圆 36"/>
                <p:cNvSpPr>
                  <a:spLocks noChangeAspect="1"/>
                </p:cNvSpPr>
                <p:nvPr/>
              </p:nvSpPr>
              <p:spPr bwMode="auto">
                <a:xfrm>
                  <a:off x="50644" y="51168"/>
                  <a:ext cx="720922" cy="719876"/>
                </a:xfrm>
                <a:prstGeom prst="ellipse">
                  <a:avLst/>
                </a:prstGeom>
                <a:solidFill>
                  <a:schemeClr val="accent1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0" fontAlgn="ctr" hangingPunct="0">
                    <a:buClr>
                      <a:srgbClr val="FF0000"/>
                    </a:buClr>
                    <a:buSzPct val="70000"/>
                  </a:pPr>
                  <a:endParaRPr lang="zh-CN" altLang="en-US" sz="2000">
                    <a:solidFill>
                      <a:schemeClr val="tx2"/>
                    </a:solidFill>
                    <a:latin typeface="Calibri" panose="020F0502020204030204" pitchFamily="34" charset="0"/>
                    <a:ea typeface="方正兰亭黑_GBK" panose="02000000000000000000" pitchFamily="2" charset="-122"/>
                  </a:endParaRPr>
                </a:p>
              </p:txBody>
            </p:sp>
          </p:grpSp>
          <p:sp>
            <p:nvSpPr>
              <p:cNvPr id="26" name="Rectangle 13"/>
              <p:cNvSpPr>
                <a:spLocks noChangeArrowheads="1"/>
              </p:cNvSpPr>
              <p:nvPr/>
            </p:nvSpPr>
            <p:spPr bwMode="auto">
              <a:xfrm>
                <a:off x="0" y="169940"/>
                <a:ext cx="747186" cy="400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rPr>
                  <a:t>2</a:t>
                </a:r>
                <a:endParaRPr lang="zh-CN" altLang="en-US" sz="2000" b="1">
                  <a:solidFill>
                    <a:schemeClr val="bg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602649" y="1501355"/>
            <a:ext cx="5400601" cy="2726579"/>
            <a:chOff x="331456" y="2427730"/>
            <a:chExt cx="2751650" cy="15518113"/>
          </a:xfrm>
        </p:grpSpPr>
        <p:sp>
          <p:nvSpPr>
            <p:cNvPr id="45" name="对角圆角矩形 44"/>
            <p:cNvSpPr/>
            <p:nvPr/>
          </p:nvSpPr>
          <p:spPr>
            <a:xfrm>
              <a:off x="331456" y="2427730"/>
              <a:ext cx="2751650" cy="15518113"/>
            </a:xfrm>
            <a:prstGeom prst="round2DiagRect">
              <a:avLst/>
            </a:prstGeom>
            <a:noFill/>
            <a:ln>
              <a:prstDash val="dashDot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80536" y="4539031"/>
              <a:ext cx="2702570" cy="110356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smtClean="0"/>
                <a:t>顺</a:t>
              </a:r>
              <a:r>
                <a:rPr lang="zh-CN" altLang="en-US" sz="2000" b="1"/>
                <a:t>序结构</a:t>
              </a:r>
              <a:r>
                <a:rPr lang="zh-CN" altLang="en-US" sz="2000"/>
                <a:t>是最常用、最简单的程序结构，其语句执行顺序是</a:t>
              </a:r>
              <a:r>
                <a:rPr lang="zh-CN" altLang="en-US" sz="2000" b="1">
                  <a:solidFill>
                    <a:srgbClr val="C00000"/>
                  </a:solidFill>
                </a:rPr>
                <a:t>自上而下依次执行的</a:t>
              </a:r>
              <a:r>
                <a:rPr lang="zh-CN" altLang="en-US" sz="2000"/>
                <a:t>。它是三种基本控制结构之一，只要按照解决问题的顺序写出相应的语句，便可设计出程序的顺序结构。</a:t>
              </a:r>
              <a:endParaRPr lang="zh-CN" altLang="en-US" sz="200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732240" y="1552716"/>
            <a:ext cx="1440160" cy="1966060"/>
            <a:chOff x="6732240" y="1552716"/>
            <a:chExt cx="1440160" cy="1966060"/>
          </a:xfrm>
        </p:grpSpPr>
        <p:sp>
          <p:nvSpPr>
            <p:cNvPr id="33" name="圆角矩形 32"/>
            <p:cNvSpPr/>
            <p:nvPr/>
          </p:nvSpPr>
          <p:spPr>
            <a:xfrm>
              <a:off x="6984268" y="1552716"/>
              <a:ext cx="936104" cy="370962"/>
            </a:xfrm>
            <a:prstGeom prst="round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mtClean="0"/>
                <a:t>开始</a:t>
              </a:r>
              <a:endParaRPr lang="zh-CN" altLang="en-US"/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H="1">
              <a:off x="7452320" y="1944325"/>
              <a:ext cx="0" cy="4114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6732240" y="2355726"/>
              <a:ext cx="1440160" cy="432048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mtClean="0"/>
                <a:t>语句序列</a:t>
              </a:r>
              <a:endParaRPr lang="zh-CN" altLang="en-US"/>
            </a:p>
          </p:txBody>
        </p:sp>
        <p:cxnSp>
          <p:nvCxnSpPr>
            <p:cNvPr id="55" name="直接箭头连接符 54"/>
            <p:cNvCxnSpPr>
              <a:stCxn id="36" idx="2"/>
            </p:cNvCxnSpPr>
            <p:nvPr/>
          </p:nvCxnSpPr>
          <p:spPr>
            <a:xfrm flipH="1">
              <a:off x="7452320" y="2787774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圆角矩形 55"/>
            <p:cNvSpPr/>
            <p:nvPr/>
          </p:nvSpPr>
          <p:spPr>
            <a:xfrm>
              <a:off x="6974124" y="3147814"/>
              <a:ext cx="936104" cy="370962"/>
            </a:xfrm>
            <a:prstGeom prst="round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结束</a:t>
              </a: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4.2.1</a:t>
            </a:r>
            <a:r>
              <a:rPr lang="en-US" altLang="zh-CN" smtClean="0"/>
              <a:t>  </a:t>
            </a:r>
            <a:r>
              <a:rPr lang="zh-CN" altLang="en-US" sz="2400" b="1" smtClean="0"/>
              <a:t>数</a:t>
            </a:r>
            <a:r>
              <a:rPr lang="zh-CN" altLang="en-US" sz="2400" b="1"/>
              <a:t>据的输入与输出</a:t>
            </a:r>
            <a:endParaRPr lang="zh-CN" altLang="en-US" sz="2400" b="1"/>
          </a:p>
        </p:txBody>
      </p:sp>
      <p:sp>
        <p:nvSpPr>
          <p:cNvPr id="34" name="矩形 33"/>
          <p:cNvSpPr/>
          <p:nvPr/>
        </p:nvSpPr>
        <p:spPr>
          <a:xfrm>
            <a:off x="926963" y="1375197"/>
            <a:ext cx="7308443" cy="1754326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数</a:t>
            </a:r>
            <a:r>
              <a:rPr lang="zh-CN" altLang="en-US" sz="2400" smtClean="0"/>
              <a:t>据的输入：</a:t>
            </a:r>
            <a:endParaRPr lang="en-US" altLang="zh-CN" sz="2400" smtClean="0"/>
          </a:p>
          <a:p>
            <a:pPr>
              <a:lnSpc>
                <a:spcPct val="150000"/>
              </a:lnSpc>
            </a:pPr>
            <a:r>
              <a:rPr lang="en-US" altLang="zh-CN" sz="2400" smtClean="0"/>
              <a:t>input</a:t>
            </a:r>
            <a:r>
              <a:rPr lang="en-US" altLang="zh-CN" sz="2400"/>
              <a:t>( ) </a:t>
            </a:r>
            <a:r>
              <a:rPr lang="zh-CN" altLang="en-US" sz="2400"/>
              <a:t>的一般格式为：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&lt; </a:t>
            </a:r>
            <a:r>
              <a:rPr lang="zh-CN" altLang="en-US" sz="2400"/>
              <a:t>变量 </a:t>
            </a:r>
            <a:r>
              <a:rPr lang="en-US" altLang="zh-CN" sz="2400"/>
              <a:t>&gt; =input(“</a:t>
            </a:r>
            <a:r>
              <a:rPr lang="zh-CN" altLang="en-US" sz="2400"/>
              <a:t>提示信息：”</a:t>
            </a:r>
            <a:r>
              <a:rPr lang="en-US" altLang="zh-CN" sz="2400"/>
              <a:t>)</a:t>
            </a:r>
            <a:endParaRPr lang="en-US" altLang="zh-CN" sz="2400"/>
          </a:p>
        </p:txBody>
      </p:sp>
      <p:grpSp>
        <p:nvGrpSpPr>
          <p:cNvPr id="44" name="组合 43"/>
          <p:cNvGrpSpPr/>
          <p:nvPr/>
        </p:nvGrpSpPr>
        <p:grpSpPr>
          <a:xfrm>
            <a:off x="890591" y="3363838"/>
            <a:ext cx="7344816" cy="1440160"/>
            <a:chOff x="1043608" y="3075806"/>
            <a:chExt cx="6912768" cy="1800200"/>
          </a:xfrm>
        </p:grpSpPr>
        <p:sp>
          <p:nvSpPr>
            <p:cNvPr id="35" name="矩形 34"/>
            <p:cNvSpPr/>
            <p:nvPr/>
          </p:nvSpPr>
          <p:spPr>
            <a:xfrm>
              <a:off x="1043608" y="3075806"/>
              <a:ext cx="6912768" cy="1800200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187624" y="3121680"/>
              <a:ext cx="662473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/>
                <a:t>通过</a:t>
              </a:r>
              <a:r>
                <a:rPr lang="en-US" altLang="zh-CN"/>
                <a:t>input</a:t>
              </a:r>
              <a:r>
                <a:rPr lang="zh-CN" altLang="en-US"/>
                <a:t>函数，我们可输入数字、字符串和其他任意类型对象。但是在</a:t>
              </a:r>
              <a:r>
                <a:rPr lang="en-US" altLang="zh-CN"/>
                <a:t>python3.x</a:t>
              </a:r>
              <a:r>
                <a:rPr lang="zh-CN" altLang="en-US"/>
                <a:t>中，无论用户输入什么样的数据类型的数据，</a:t>
              </a:r>
              <a:r>
                <a:rPr lang="en-US" altLang="zh-CN"/>
                <a:t>input</a:t>
              </a:r>
              <a:r>
                <a:rPr lang="zh-CN" altLang="en-US"/>
                <a:t>函数的返回结果都是</a:t>
              </a:r>
              <a:r>
                <a:rPr lang="zh-CN" altLang="en-US" b="1">
                  <a:solidFill>
                    <a:srgbClr val="C00000"/>
                  </a:solidFill>
                </a:rPr>
                <a:t>字符串</a:t>
              </a:r>
              <a:r>
                <a:rPr lang="zh-CN" altLang="en-US"/>
                <a:t>，需要特定数据类型时需要进行类型转换。</a:t>
              </a: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4.2.1</a:t>
            </a:r>
            <a:r>
              <a:rPr lang="en-US" altLang="zh-CN" smtClean="0"/>
              <a:t>  </a:t>
            </a:r>
            <a:r>
              <a:rPr lang="zh-CN" altLang="en-US" sz="2400" b="1" smtClean="0"/>
              <a:t>数</a:t>
            </a:r>
            <a:r>
              <a:rPr lang="zh-CN" altLang="en-US" sz="2400" b="1"/>
              <a:t>据的输入与输出</a:t>
            </a:r>
            <a:endParaRPr lang="zh-CN" altLang="en-US" sz="2400" b="1"/>
          </a:p>
        </p:txBody>
      </p:sp>
      <p:sp>
        <p:nvSpPr>
          <p:cNvPr id="34" name="矩形 33"/>
          <p:cNvSpPr/>
          <p:nvPr/>
        </p:nvSpPr>
        <p:spPr>
          <a:xfrm>
            <a:off x="926963" y="1563638"/>
            <a:ext cx="7308443" cy="2861310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数据类型转</a:t>
            </a:r>
            <a:r>
              <a:rPr lang="zh-CN" altLang="en-US" sz="2400" smtClean="0"/>
              <a:t>换：</a:t>
            </a:r>
            <a:endParaRPr lang="en-US" altLang="zh-CN" sz="2400" smtClean="0"/>
          </a:p>
          <a:p>
            <a:pPr>
              <a:lnSpc>
                <a:spcPct val="150000"/>
              </a:lnSpc>
            </a:pPr>
            <a:r>
              <a:rPr lang="zh-CN" altLang="en-US" sz="2400"/>
              <a:t>格式： </a:t>
            </a:r>
            <a:r>
              <a:rPr lang="en-US" altLang="zh-CN" sz="2400"/>
              <a:t>int</a:t>
            </a:r>
            <a:r>
              <a:rPr lang="zh-CN" altLang="en-US" sz="2400"/>
              <a:t>（表达式 ）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/>
              <a:t>作用：把变量转换成整型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sz="2400">
                <a:sym typeface="+mn-ea"/>
              </a:rPr>
              <a:t>a</a:t>
            </a:r>
            <a:r>
              <a:rPr lang="en-US" altLang="zh-CN" sz="2400">
                <a:sym typeface="+mn-ea"/>
              </a:rPr>
              <a:t> =int</a:t>
            </a: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input(“</a:t>
            </a:r>
            <a:r>
              <a:rPr lang="zh-CN" altLang="en-US" sz="2400">
                <a:sym typeface="+mn-ea"/>
              </a:rPr>
              <a:t>提示信息：”</a:t>
            </a:r>
            <a:r>
              <a:rPr lang="en-US" altLang="zh-CN" sz="2400">
                <a:sym typeface="+mn-ea"/>
              </a:rPr>
              <a:t>))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4.2.1</a:t>
            </a:r>
            <a:r>
              <a:rPr lang="en-US" altLang="zh-CN" smtClean="0"/>
              <a:t>  </a:t>
            </a:r>
            <a:r>
              <a:rPr lang="zh-CN" altLang="en-US" sz="2400" b="1" smtClean="0"/>
              <a:t>数</a:t>
            </a:r>
            <a:r>
              <a:rPr lang="zh-CN" altLang="en-US" sz="2400" b="1"/>
              <a:t>据的输入与输出</a:t>
            </a:r>
            <a:endParaRPr lang="zh-CN" altLang="en-US" sz="2400" b="1"/>
          </a:p>
        </p:txBody>
      </p:sp>
      <p:sp>
        <p:nvSpPr>
          <p:cNvPr id="34" name="矩形 33"/>
          <p:cNvSpPr/>
          <p:nvPr/>
        </p:nvSpPr>
        <p:spPr>
          <a:xfrm>
            <a:off x="926963" y="1275606"/>
            <a:ext cx="7308443" cy="1754326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数</a:t>
            </a:r>
            <a:r>
              <a:rPr lang="zh-CN" altLang="en-US" sz="2400" smtClean="0"/>
              <a:t>据的输出：</a:t>
            </a:r>
            <a:endParaRPr lang="en-US" altLang="zh-CN" sz="2400" smtClean="0"/>
          </a:p>
          <a:p>
            <a:pPr>
              <a:lnSpc>
                <a:spcPct val="150000"/>
              </a:lnSpc>
            </a:pPr>
            <a:r>
              <a:rPr lang="en-US" altLang="zh-CN" sz="2400"/>
              <a:t>print( )</a:t>
            </a:r>
            <a:r>
              <a:rPr lang="zh-CN" altLang="en-US" sz="2400"/>
              <a:t>的一般格式为：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print( [object, …][, sep=' '][,end='\n'] )</a:t>
            </a:r>
            <a:endParaRPr lang="en-US" altLang="zh-CN" sz="2400"/>
          </a:p>
        </p:txBody>
      </p:sp>
      <p:sp>
        <p:nvSpPr>
          <p:cNvPr id="2" name="文本框 1"/>
          <p:cNvSpPr txBox="1"/>
          <p:nvPr/>
        </p:nvSpPr>
        <p:spPr>
          <a:xfrm>
            <a:off x="827405" y="3077845"/>
            <a:ext cx="7907020" cy="20656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1400">
                <a:sym typeface="+mn-ea"/>
              </a:rPr>
              <a:t>说明：</a:t>
            </a:r>
            <a:endParaRPr lang="en-US" altLang="zh-CN" sz="1400"/>
          </a:p>
          <a:p>
            <a:pPr>
              <a:lnSpc>
                <a:spcPct val="150000"/>
              </a:lnSpc>
            </a:pPr>
            <a:r>
              <a:rPr lang="zh-CN" altLang="en-US" sz="1400" smtClean="0">
                <a:sym typeface="+mn-ea"/>
              </a:rPr>
              <a:t>（</a:t>
            </a: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）方括号中的项是可选的，可以省略，如省略则取系统的默认值。</a:t>
            </a:r>
            <a:endParaRPr lang="zh-CN" altLang="en-US" sz="1400"/>
          </a:p>
          <a:p>
            <a:pPr>
              <a:lnSpc>
                <a:spcPct val="150000"/>
              </a:lnSpc>
            </a:pPr>
            <a:r>
              <a:rPr lang="zh-CN" altLang="en-US" sz="1400">
                <a:sym typeface="+mn-ea"/>
              </a:rPr>
              <a:t>（</a:t>
            </a:r>
            <a:r>
              <a:rPr lang="en-US" altLang="zh-CN" sz="1400">
                <a:sym typeface="+mn-ea"/>
              </a:rPr>
              <a:t>2</a:t>
            </a:r>
            <a:r>
              <a:rPr lang="zh-CN" altLang="en-US" sz="1400">
                <a:sym typeface="+mn-ea"/>
              </a:rPr>
              <a:t>）</a:t>
            </a:r>
            <a:r>
              <a:rPr lang="en-US" altLang="zh-CN" sz="1400">
                <a:sym typeface="+mn-ea"/>
              </a:rPr>
              <a:t>object</a:t>
            </a:r>
            <a:r>
              <a:rPr lang="zh-CN" altLang="en-US" sz="1400">
                <a:sym typeface="+mn-ea"/>
              </a:rPr>
              <a:t>是要输出的对象，可以是常量、变量或表达式等。</a:t>
            </a:r>
            <a:endParaRPr lang="zh-CN" altLang="en-US" sz="1400"/>
          </a:p>
          <a:p>
            <a:pPr>
              <a:lnSpc>
                <a:spcPct val="150000"/>
              </a:lnSpc>
            </a:pPr>
            <a:r>
              <a:rPr lang="zh-CN" altLang="en-US" sz="1400">
                <a:sym typeface="+mn-ea"/>
              </a:rPr>
              <a:t>（</a:t>
            </a:r>
            <a:r>
              <a:rPr lang="en-US" altLang="zh-CN" sz="1400">
                <a:sym typeface="+mn-ea"/>
              </a:rPr>
              <a:t>3</a:t>
            </a:r>
            <a:r>
              <a:rPr lang="zh-CN" altLang="en-US" sz="1400">
                <a:sym typeface="+mn-ea"/>
              </a:rPr>
              <a:t>）</a:t>
            </a:r>
            <a:r>
              <a:rPr lang="en-US" altLang="zh-CN" sz="1400">
                <a:sym typeface="+mn-ea"/>
              </a:rPr>
              <a:t>sep</a:t>
            </a:r>
            <a:r>
              <a:rPr lang="zh-CN" altLang="en-US" sz="1400">
                <a:sym typeface="+mn-ea"/>
              </a:rPr>
              <a:t>后面的空格（可以指定为其他字符）表示每个输出对象之间的分隔符，如</a:t>
            </a:r>
            <a:r>
              <a:rPr lang="zh-CN" altLang="en-US" sz="1400" smtClean="0">
                <a:sym typeface="+mn-ea"/>
              </a:rPr>
              <a:t>果缺</a:t>
            </a:r>
            <a:r>
              <a:rPr lang="zh-CN" altLang="en-US" sz="1400">
                <a:sym typeface="+mn-ea"/>
              </a:rPr>
              <a:t>省的话，默认值是一个单个的空格。</a:t>
            </a:r>
            <a:endParaRPr lang="zh-CN" altLang="en-US" sz="1400"/>
          </a:p>
          <a:p>
            <a:pPr>
              <a:lnSpc>
                <a:spcPct val="150000"/>
              </a:lnSpc>
            </a:pPr>
            <a:r>
              <a:rPr lang="zh-CN" altLang="en-US" sz="1400">
                <a:sym typeface="+mn-ea"/>
              </a:rPr>
              <a:t>例如，“</a:t>
            </a:r>
            <a:r>
              <a:rPr lang="en-US" altLang="zh-CN" sz="1400">
                <a:sym typeface="+mn-ea"/>
              </a:rPr>
              <a:t>print(4,5,6,sep='***')”</a:t>
            </a:r>
            <a:r>
              <a:rPr lang="zh-CN" altLang="en-US" sz="1400">
                <a:sym typeface="+mn-ea"/>
              </a:rPr>
              <a:t>，则输出结果为“</a:t>
            </a:r>
            <a:r>
              <a:rPr lang="en-US" altLang="zh-CN" sz="1400">
                <a:sym typeface="+mn-ea"/>
              </a:rPr>
              <a:t>4***5***6”</a:t>
            </a:r>
            <a:r>
              <a:rPr lang="zh-CN" altLang="en-US" sz="1400" smtClean="0">
                <a:sym typeface="+mn-ea"/>
              </a:rPr>
              <a:t>。</a:t>
            </a:r>
            <a:endParaRPr lang="zh-CN" altLang="en-US" sz="1400" smtClean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4.2.1</a:t>
            </a:r>
            <a:r>
              <a:rPr lang="en-US" altLang="zh-CN" smtClean="0"/>
              <a:t>  </a:t>
            </a:r>
            <a:r>
              <a:rPr lang="zh-CN" altLang="en-US" sz="2400" b="1" smtClean="0"/>
              <a:t>数</a:t>
            </a:r>
            <a:r>
              <a:rPr lang="zh-CN" altLang="en-US" sz="2400" b="1"/>
              <a:t>据的输入与输出</a:t>
            </a:r>
            <a:endParaRPr lang="zh-CN" altLang="en-US" sz="2400" b="1"/>
          </a:p>
        </p:txBody>
      </p:sp>
      <p:sp>
        <p:nvSpPr>
          <p:cNvPr id="2" name="对角圆角矩形 1"/>
          <p:cNvSpPr/>
          <p:nvPr/>
        </p:nvSpPr>
        <p:spPr>
          <a:xfrm>
            <a:off x="467544" y="1150754"/>
            <a:ext cx="8280920" cy="3797260"/>
          </a:xfrm>
          <a:prstGeom prst="round2Diag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83568" y="1203598"/>
            <a:ext cx="792088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</a:t>
            </a:r>
            <a:r>
              <a:rPr lang="en-US" altLang="zh-CN"/>
              <a:t>end</a:t>
            </a:r>
            <a:r>
              <a:rPr lang="zh-CN" altLang="en-US"/>
              <a:t>后面的字符串含义为输出文本尾的一个字符串，如果缺省的话，默认值是一个</a:t>
            </a:r>
            <a:r>
              <a:rPr lang="en-US" altLang="zh-CN"/>
              <a:t>\n</a:t>
            </a:r>
            <a:r>
              <a:rPr lang="zh-CN" altLang="en-US"/>
              <a:t>换行符。如果设为其他字符，如</a:t>
            </a:r>
            <a:r>
              <a:rPr lang="en-US" altLang="zh-CN"/>
              <a:t>end=' '</a:t>
            </a:r>
            <a:r>
              <a:rPr lang="zh-CN" altLang="en-US"/>
              <a:t>，则输出当前行的所有内容后，在末尾加一个空格，不换行接着输出下一个</a:t>
            </a:r>
            <a:r>
              <a:rPr lang="en-US" altLang="zh-CN"/>
              <a:t>print( )</a:t>
            </a:r>
            <a:r>
              <a:rPr lang="zh-CN" altLang="en-US"/>
              <a:t>的输出对象</a:t>
            </a:r>
            <a:r>
              <a:rPr lang="zh-CN" altLang="en-US" smtClean="0"/>
              <a:t>。</a:t>
            </a:r>
            <a:endParaRPr lang="en-US" altLang="zh-CN" smtClean="0"/>
          </a:p>
          <a:p>
            <a:pPr>
              <a:lnSpc>
                <a:spcPct val="150000"/>
              </a:lnSpc>
            </a:pPr>
            <a:r>
              <a:rPr lang="zh-CN" altLang="en-US" smtClean="0"/>
              <a:t>例如：</a:t>
            </a:r>
            <a:endParaRPr lang="en-US" altLang="zh-CN" smtClean="0"/>
          </a:p>
          <a:p>
            <a:pPr>
              <a:lnSpc>
                <a:spcPct val="150000"/>
              </a:lnSpc>
            </a:pPr>
            <a:r>
              <a:rPr lang="en-US" altLang="zh-CN" sz="1600" smtClean="0"/>
              <a:t>print</a:t>
            </a:r>
            <a:r>
              <a:rPr lang="en-US" altLang="zh-CN" sz="1600"/>
              <a:t>(“hello”,end=‘ ’) </a:t>
            </a:r>
            <a:br>
              <a:rPr lang="en-US" altLang="zh-CN" sz="1600" smtClean="0"/>
            </a:br>
            <a:r>
              <a:rPr lang="en-US" altLang="zh-CN" sz="1600" smtClean="0">
                <a:solidFill>
                  <a:schemeClr val="bg1"/>
                </a:solidFill>
              </a:rPr>
              <a:t> </a:t>
            </a:r>
            <a:r>
              <a:rPr lang="en-US" altLang="zh-CN" sz="1600"/>
              <a:t>print</a:t>
            </a:r>
            <a:r>
              <a:rPr lang="en-US" altLang="zh-CN" sz="1600" smtClean="0"/>
              <a:t>(“world”)</a:t>
            </a:r>
            <a:endParaRPr lang="en-US" altLang="zh-CN" sz="1600" smtClean="0"/>
          </a:p>
          <a:p>
            <a:pPr>
              <a:lnSpc>
                <a:spcPct val="150000"/>
              </a:lnSpc>
            </a:pPr>
            <a:r>
              <a:rPr lang="zh-CN" altLang="en-US" sz="1600"/>
              <a:t>输</a:t>
            </a:r>
            <a:r>
              <a:rPr lang="zh-CN" altLang="en-US" sz="1600" smtClean="0"/>
              <a:t>出为</a:t>
            </a:r>
            <a:r>
              <a:rPr lang="en-US" altLang="zh-CN" sz="1600"/>
              <a:t>“</a:t>
            </a:r>
            <a:r>
              <a:rPr lang="en-US" altLang="zh-CN" sz="1600" smtClean="0"/>
              <a:t>hello word”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zh-CN" altLang="en-US" smtClean="0"/>
              <a:t>（</a:t>
            </a:r>
            <a:r>
              <a:rPr lang="en-US" altLang="zh-CN" smtClean="0"/>
              <a:t>5</a:t>
            </a:r>
            <a:r>
              <a:rPr lang="zh-CN" altLang="en-US" smtClean="0"/>
              <a:t>）</a:t>
            </a:r>
            <a:r>
              <a:rPr lang="en-US" altLang="zh-CN" smtClean="0"/>
              <a:t>Print()</a:t>
            </a:r>
            <a:r>
              <a:rPr lang="zh-CN" altLang="en-US" smtClean="0"/>
              <a:t>函数支持参数格式化，与</a:t>
            </a:r>
            <a:r>
              <a:rPr lang="en-US" altLang="zh-CN" smtClean="0"/>
              <a:t>C</a:t>
            </a:r>
            <a:r>
              <a:rPr lang="zh-CN" altLang="en-US" smtClean="0"/>
              <a:t>语言的</a:t>
            </a:r>
            <a:r>
              <a:rPr lang="en-US" altLang="zh-CN" smtClean="0"/>
              <a:t>printf</a:t>
            </a:r>
            <a:r>
              <a:rPr lang="zh-CN" altLang="en-US" smtClean="0"/>
              <a:t>类似。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/>
          <p:cNvSpPr txBox="1">
            <a:spLocks noChangeArrowheads="1"/>
          </p:cNvSpPr>
          <p:nvPr/>
        </p:nvSpPr>
        <p:spPr bwMode="auto">
          <a:xfrm>
            <a:off x="611560" y="1635646"/>
            <a:ext cx="69992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2400" b="1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%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f      格式化浮点数字，可指定小数点后的精度。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%.2f   是指保留小数点后两位。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%y     是指格式化的对象是y。 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691680" y="1034648"/>
            <a:ext cx="5040560" cy="44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600"/>
              </a:lnSpc>
            </a:pPr>
            <a:r>
              <a:rPr lang="en-US" altLang="zh-CN" sz="3200">
                <a:latin typeface="+mn-lt"/>
                <a:ea typeface="+mn-ea"/>
                <a:sym typeface="+mn-ea"/>
              </a:rPr>
              <a:t>print()</a:t>
            </a:r>
            <a:r>
              <a:rPr lang="zh-CN" altLang="en-US" sz="3200">
                <a:latin typeface="+mn-lt"/>
                <a:ea typeface="+mn-ea"/>
                <a:sym typeface="+mn-ea"/>
              </a:rPr>
              <a:t>函数格式化输出</a:t>
            </a:r>
            <a:endParaRPr lang="zh-CN" altLang="en-US" sz="3200">
              <a:latin typeface="+mn-lt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4.2.2</a:t>
            </a:r>
            <a:r>
              <a:rPr lang="en-US" altLang="zh-CN" smtClean="0"/>
              <a:t>  </a:t>
            </a:r>
            <a:r>
              <a:rPr lang="zh-CN" altLang="en-US" sz="2400" b="1" smtClean="0"/>
              <a:t>顺序结构的应用</a:t>
            </a:r>
            <a:endParaRPr lang="zh-CN" altLang="en-US" sz="3200" b="1"/>
          </a:p>
        </p:txBody>
      </p:sp>
      <p:sp>
        <p:nvSpPr>
          <p:cNvPr id="2" name="对角圆角矩形 1"/>
          <p:cNvSpPr/>
          <p:nvPr/>
        </p:nvSpPr>
        <p:spPr>
          <a:xfrm>
            <a:off x="414470" y="1419622"/>
            <a:ext cx="8280920" cy="172819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83569" y="1419622"/>
            <a:ext cx="626469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/>
              <a:t>笔记本</a:t>
            </a:r>
            <a:r>
              <a:rPr lang="en-US" altLang="zh-CN" sz="2000"/>
              <a:t>1</a:t>
            </a:r>
            <a:r>
              <a:rPr lang="zh-CN" altLang="en-US" sz="2000"/>
              <a:t>的单价是</a:t>
            </a:r>
            <a:r>
              <a:rPr lang="en-US" altLang="zh-CN" sz="2000"/>
              <a:t>3</a:t>
            </a:r>
            <a:r>
              <a:rPr lang="zh-CN" altLang="en-US" sz="2000"/>
              <a:t>元，笔记本</a:t>
            </a:r>
            <a:r>
              <a:rPr lang="en-US" altLang="zh-CN" sz="2000"/>
              <a:t>2</a:t>
            </a:r>
            <a:r>
              <a:rPr lang="zh-CN" altLang="en-US" sz="2000"/>
              <a:t>的单价是</a:t>
            </a:r>
            <a:r>
              <a:rPr lang="en-US" altLang="zh-CN" sz="2000"/>
              <a:t>5</a:t>
            </a:r>
            <a:r>
              <a:rPr lang="zh-CN" altLang="en-US" sz="2000"/>
              <a:t>元，如果同时购买两种笔记本可以打八折，如果购买笔记本</a:t>
            </a:r>
            <a:r>
              <a:rPr lang="en-US" altLang="zh-CN" sz="2000"/>
              <a:t>1</a:t>
            </a:r>
            <a:r>
              <a:rPr lang="zh-CN" altLang="en-US" sz="2000"/>
              <a:t>和笔记本</a:t>
            </a:r>
            <a:r>
              <a:rPr lang="en-US" altLang="zh-CN" sz="2000"/>
              <a:t>2</a:t>
            </a:r>
            <a:r>
              <a:rPr lang="zh-CN" altLang="en-US" sz="2000"/>
              <a:t>各</a:t>
            </a:r>
            <a:r>
              <a:rPr lang="en-US" altLang="zh-CN" sz="2000"/>
              <a:t>n</a:t>
            </a:r>
            <a:r>
              <a:rPr lang="zh-CN" altLang="en-US" sz="2000"/>
              <a:t>本，那么可以优惠多少元？</a:t>
            </a:r>
            <a:endParaRPr lang="zh-CN" altLang="en-US" sz="2000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069643" y="1935424"/>
            <a:ext cx="1667961" cy="2424779"/>
            <a:chOff x="3836709" y="2816258"/>
            <a:chExt cx="2187019" cy="3647882"/>
          </a:xfrm>
        </p:grpSpPr>
        <p:sp>
          <p:nvSpPr>
            <p:cNvPr id="6" name="矩形 5"/>
            <p:cNvSpPr/>
            <p:nvPr/>
          </p:nvSpPr>
          <p:spPr>
            <a:xfrm>
              <a:off x="3836709" y="2816258"/>
              <a:ext cx="2187019" cy="50197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分析问题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36709" y="3864893"/>
              <a:ext cx="2187019" cy="50197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设计算法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836709" y="4913528"/>
              <a:ext cx="2187019" cy="50197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编写程序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836709" y="5962163"/>
              <a:ext cx="2187019" cy="50197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调试程序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 flipH="1">
              <a:off x="4930219" y="3327662"/>
              <a:ext cx="0" cy="5466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H="1">
              <a:off x="4931790" y="4366870"/>
              <a:ext cx="0" cy="5466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H="1">
              <a:off x="4930218" y="5415505"/>
              <a:ext cx="0" cy="5466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55575" y="627534"/>
            <a:ext cx="379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/>
              <a:t>（</a:t>
            </a:r>
            <a:r>
              <a:rPr lang="en-US" altLang="zh-CN" sz="3200" b="1" smtClean="0"/>
              <a:t>1</a:t>
            </a:r>
            <a:r>
              <a:rPr lang="zh-CN" altLang="en-US" sz="3200" b="1" smtClean="0"/>
              <a:t>）</a:t>
            </a:r>
            <a:r>
              <a:rPr lang="zh-CN" altLang="en-US" sz="2800" b="1" smtClean="0"/>
              <a:t>分析问题</a:t>
            </a:r>
            <a:endParaRPr lang="zh-CN" altLang="en-US" sz="2800" b="1"/>
          </a:p>
        </p:txBody>
      </p:sp>
      <p:sp>
        <p:nvSpPr>
          <p:cNvPr id="4" name="TextBox 3"/>
          <p:cNvSpPr txBox="1"/>
          <p:nvPr/>
        </p:nvSpPr>
        <p:spPr>
          <a:xfrm>
            <a:off x="1043608" y="1491630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/>
              <a:t>1</a:t>
            </a:r>
            <a:r>
              <a:rPr lang="zh-CN" altLang="en-US" sz="2000"/>
              <a:t>．已知笔记本</a:t>
            </a:r>
            <a:r>
              <a:rPr lang="en-US" altLang="zh-CN" sz="2000"/>
              <a:t>1</a:t>
            </a:r>
            <a:r>
              <a:rPr lang="zh-CN" altLang="en-US" sz="2000"/>
              <a:t>的单价是</a:t>
            </a:r>
            <a:r>
              <a:rPr lang="en-US" altLang="zh-CN" sz="2000"/>
              <a:t>3</a:t>
            </a:r>
            <a:r>
              <a:rPr lang="zh-CN" altLang="en-US" sz="2000"/>
              <a:t>元、笔记本</a:t>
            </a:r>
            <a:r>
              <a:rPr lang="en-US" altLang="zh-CN" sz="2000"/>
              <a:t>2</a:t>
            </a:r>
            <a:r>
              <a:rPr lang="zh-CN" altLang="en-US" sz="2000"/>
              <a:t>的单价为</a:t>
            </a:r>
            <a:r>
              <a:rPr lang="en-US" altLang="zh-CN" sz="2000"/>
              <a:t>5</a:t>
            </a:r>
            <a:r>
              <a:rPr lang="zh-CN" altLang="en-US" sz="2000"/>
              <a:t>元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/>
              <a:t>2</a:t>
            </a:r>
            <a:r>
              <a:rPr lang="zh-CN" altLang="en-US" sz="2000"/>
              <a:t>．规则：如果两种笔记本同时购买，价格可以打</a:t>
            </a:r>
            <a:r>
              <a:rPr lang="en-US" altLang="zh-CN" sz="2000"/>
              <a:t>8</a:t>
            </a:r>
            <a:r>
              <a:rPr lang="zh-CN" altLang="en-US" sz="2000"/>
              <a:t>折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/>
              <a:t>3</a:t>
            </a:r>
            <a:r>
              <a:rPr lang="zh-CN" altLang="en-US" sz="2000"/>
              <a:t>．求：购买笔记本</a:t>
            </a:r>
            <a:r>
              <a:rPr lang="en-US" altLang="zh-CN" sz="2000"/>
              <a:t>1</a:t>
            </a:r>
            <a:r>
              <a:rPr lang="zh-CN" altLang="en-US" sz="2000"/>
              <a:t>和笔记本</a:t>
            </a:r>
            <a:r>
              <a:rPr lang="en-US" altLang="zh-CN" sz="2000"/>
              <a:t>2</a:t>
            </a:r>
            <a:r>
              <a:rPr lang="zh-CN" altLang="en-US" sz="2000"/>
              <a:t>各</a:t>
            </a:r>
            <a:r>
              <a:rPr lang="en-US" altLang="zh-CN" sz="2000"/>
              <a:t>n</a:t>
            </a:r>
            <a:r>
              <a:rPr lang="zh-CN" altLang="en-US" sz="2000"/>
              <a:t>本，可以优惠多少元？（四舍五入到小数点两位）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3348" y="555526"/>
            <a:ext cx="379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/>
              <a:t>（</a:t>
            </a:r>
            <a:r>
              <a:rPr lang="en-US" altLang="zh-CN" sz="3200" b="1" smtClean="0"/>
              <a:t>2</a:t>
            </a:r>
            <a:r>
              <a:rPr lang="zh-CN" altLang="en-US" sz="3200" b="1" smtClean="0"/>
              <a:t>）</a:t>
            </a:r>
            <a:r>
              <a:rPr lang="zh-CN" altLang="en-US" sz="2800" b="1" smtClean="0"/>
              <a:t>设计算法</a:t>
            </a:r>
            <a:endParaRPr lang="zh-CN" altLang="en-US" sz="3200" b="1"/>
          </a:p>
        </p:txBody>
      </p:sp>
      <p:sp>
        <p:nvSpPr>
          <p:cNvPr id="2" name="圆角矩形 1"/>
          <p:cNvSpPr/>
          <p:nvPr/>
        </p:nvSpPr>
        <p:spPr>
          <a:xfrm>
            <a:off x="4067944" y="1059582"/>
            <a:ext cx="792088" cy="36004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mtClean="0"/>
              <a:t>开始</a:t>
            </a:r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4499992" y="141962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平行四边形 6"/>
          <p:cNvSpPr/>
          <p:nvPr/>
        </p:nvSpPr>
        <p:spPr>
          <a:xfrm>
            <a:off x="3707904" y="1707654"/>
            <a:ext cx="1728192" cy="360040"/>
          </a:xfrm>
          <a:prstGeom prst="parallelogram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mtClean="0"/>
              <a:t>输入</a:t>
            </a:r>
            <a:r>
              <a:rPr lang="en-US" altLang="zh-CN" smtClean="0"/>
              <a:t>n</a:t>
            </a:r>
            <a:r>
              <a:rPr lang="zh-CN" altLang="en-US" smtClean="0"/>
              <a:t>的值</a:t>
            </a:r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 flipH="1">
            <a:off x="4528851" y="206769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419872" y="2355726"/>
            <a:ext cx="2232248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a=3*n,b=5*n</a:t>
            </a:r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4535996" y="278777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412727" y="3084990"/>
            <a:ext cx="2232248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y=(a+b)*(1-0.8)</a:t>
            </a:r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4528851" y="351703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平行四边形 14"/>
          <p:cNvSpPr/>
          <p:nvPr/>
        </p:nvSpPr>
        <p:spPr>
          <a:xfrm>
            <a:off x="3563888" y="3808057"/>
            <a:ext cx="1728192" cy="360040"/>
          </a:xfrm>
          <a:prstGeom prst="parallelogram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mtClean="0"/>
              <a:t>输出</a:t>
            </a:r>
            <a:r>
              <a:rPr lang="en-US" altLang="zh-CN" smtClean="0"/>
              <a:t>y</a:t>
            </a:r>
            <a:r>
              <a:rPr lang="zh-CN" altLang="en-US" smtClean="0"/>
              <a:t>的值</a:t>
            </a:r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096803" y="4479962"/>
            <a:ext cx="864096" cy="36004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/>
              <a:t>结束</a:t>
            </a:r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4539468" y="419193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3" grpId="0"/>
      <p:bldP spid="15" grpId="0" animBg="1" uiExpand="1" build="p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3348" y="555526"/>
            <a:ext cx="379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/>
              <a:t>（</a:t>
            </a:r>
            <a:r>
              <a:rPr lang="en-US" altLang="zh-CN" sz="3200" b="1" smtClean="0"/>
              <a:t>3</a:t>
            </a:r>
            <a:r>
              <a:rPr lang="zh-CN" altLang="en-US" sz="3200" b="1" smtClean="0"/>
              <a:t>）</a:t>
            </a:r>
            <a:r>
              <a:rPr lang="zh-CN" altLang="en-US" sz="2800" b="1"/>
              <a:t>编写程序</a:t>
            </a:r>
            <a:endParaRPr lang="zh-CN" altLang="en-US" sz="3200" b="1"/>
          </a:p>
        </p:txBody>
      </p:sp>
      <p:sp>
        <p:nvSpPr>
          <p:cNvPr id="3" name="矩形 2"/>
          <p:cNvSpPr/>
          <p:nvPr/>
        </p:nvSpPr>
        <p:spPr>
          <a:xfrm>
            <a:off x="1370657" y="1419622"/>
            <a:ext cx="6441701" cy="2862322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/>
              <a:t>n=int(input</a:t>
            </a:r>
            <a:r>
              <a:rPr lang="en-US" altLang="zh-CN" sz="2000" smtClean="0"/>
              <a:t>(“</a:t>
            </a:r>
            <a:r>
              <a:rPr lang="zh-CN" altLang="en-US" sz="2000" smtClean="0"/>
              <a:t>输</a:t>
            </a:r>
            <a:r>
              <a:rPr lang="zh-CN" altLang="en-US" sz="2000"/>
              <a:t>入购买笔记</a:t>
            </a:r>
            <a:r>
              <a:rPr lang="zh-CN" altLang="en-US" sz="2000" smtClean="0"/>
              <a:t>本</a:t>
            </a:r>
            <a:r>
              <a:rPr lang="en-US" altLang="zh-CN" sz="2000" smtClean="0"/>
              <a:t>1</a:t>
            </a:r>
            <a:r>
              <a:rPr lang="zh-CN" altLang="en-US" sz="2000" smtClean="0"/>
              <a:t>和笔记本</a:t>
            </a:r>
            <a:r>
              <a:rPr lang="en-US" altLang="zh-CN" sz="2000" smtClean="0"/>
              <a:t>2</a:t>
            </a:r>
            <a:r>
              <a:rPr lang="zh-CN" altLang="en-US" sz="2000" smtClean="0"/>
              <a:t>的本书均为</a:t>
            </a:r>
            <a:r>
              <a:rPr lang="en-US" altLang="zh-CN" sz="2000" smtClean="0"/>
              <a:t>:"))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a= 3*n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b= 5*n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y=(a+b)*(1-0.8)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print</a:t>
            </a:r>
            <a:r>
              <a:rPr lang="en-US" altLang="zh-CN" sz="2000" smtClean="0"/>
              <a:t>("</a:t>
            </a:r>
            <a:r>
              <a:rPr lang="zh-CN" altLang="en-US" sz="2000" smtClean="0"/>
              <a:t>购</a:t>
            </a:r>
            <a:r>
              <a:rPr lang="zh-CN" altLang="en-US" sz="2000"/>
              <a:t>买笔记本</a:t>
            </a:r>
            <a:r>
              <a:rPr lang="en-US" altLang="zh-CN" sz="2000"/>
              <a:t>1</a:t>
            </a:r>
            <a:r>
              <a:rPr lang="zh-CN" altLang="en-US" sz="2000"/>
              <a:t>和笔记本</a:t>
            </a:r>
            <a:r>
              <a:rPr lang="en-US" altLang="zh-CN" sz="2000"/>
              <a:t>2</a:t>
            </a:r>
            <a:r>
              <a:rPr lang="zh-CN" altLang="en-US" sz="2000"/>
              <a:t>的数量均为</a:t>
            </a:r>
            <a:r>
              <a:rPr lang="en-US" altLang="zh-CN" sz="2000"/>
              <a:t>:",n,"</a:t>
            </a:r>
            <a:r>
              <a:rPr lang="zh-CN" altLang="en-US" sz="2000"/>
              <a:t>本</a:t>
            </a:r>
            <a:r>
              <a:rPr lang="en-US" altLang="zh-CN" sz="2000"/>
              <a:t>")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print</a:t>
            </a:r>
            <a:r>
              <a:rPr lang="en-US" altLang="zh-CN" sz="2000" smtClean="0"/>
              <a:t>("</a:t>
            </a:r>
            <a:r>
              <a:rPr lang="zh-CN" altLang="en-US" sz="2000" smtClean="0"/>
              <a:t>购</a:t>
            </a:r>
            <a:r>
              <a:rPr lang="zh-CN" altLang="en-US" sz="2000"/>
              <a:t>买笔记本节约的费用为</a:t>
            </a:r>
            <a:r>
              <a:rPr lang="en-US" altLang="zh-CN" sz="2000"/>
              <a:t>:","%.2f"%y,"</a:t>
            </a:r>
            <a:r>
              <a:rPr lang="zh-CN" altLang="en-US" sz="2000"/>
              <a:t>元</a:t>
            </a:r>
            <a:r>
              <a:rPr lang="en-US" altLang="zh-CN" sz="2000"/>
              <a:t>")</a:t>
            </a:r>
            <a:endParaRPr lang="en-US" altLang="zh-CN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3348" y="555526"/>
            <a:ext cx="379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/>
              <a:t>（</a:t>
            </a:r>
            <a:r>
              <a:rPr lang="en-US" altLang="zh-CN" sz="3200" b="1" smtClean="0"/>
              <a:t>4</a:t>
            </a:r>
            <a:r>
              <a:rPr lang="zh-CN" altLang="en-US" sz="3200" b="1" smtClean="0"/>
              <a:t>）</a:t>
            </a:r>
            <a:r>
              <a:rPr lang="zh-CN" altLang="en-US" sz="2800" b="1"/>
              <a:t>调试运行</a:t>
            </a:r>
            <a:endParaRPr lang="zh-CN" altLang="en-US" sz="3200" b="1"/>
          </a:p>
        </p:txBody>
      </p:sp>
      <p:sp>
        <p:nvSpPr>
          <p:cNvPr id="2" name="TextBox 1"/>
          <p:cNvSpPr txBox="1"/>
          <p:nvPr/>
        </p:nvSpPr>
        <p:spPr>
          <a:xfrm>
            <a:off x="1043608" y="1563638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/>
              <a:t>输入</a:t>
            </a:r>
            <a:r>
              <a:rPr lang="en-US" altLang="zh-CN" sz="2000" smtClean="0"/>
              <a:t>n</a:t>
            </a:r>
            <a:r>
              <a:rPr lang="zh-CN" altLang="en-US" sz="2000" smtClean="0"/>
              <a:t>的值为</a:t>
            </a:r>
            <a:r>
              <a:rPr lang="en-US" altLang="zh-CN" sz="2000" smtClean="0"/>
              <a:t>50</a:t>
            </a:r>
            <a:r>
              <a:rPr lang="zh-CN" altLang="en-US" sz="2000" smtClean="0"/>
              <a:t>，得到如下结果：</a:t>
            </a:r>
            <a:endParaRPr lang="zh-CN" altLang="en-US" sz="2000"/>
          </a:p>
        </p:txBody>
      </p:sp>
      <p:sp>
        <p:nvSpPr>
          <p:cNvPr id="4" name="TextBox 3"/>
          <p:cNvSpPr txBox="1"/>
          <p:nvPr/>
        </p:nvSpPr>
        <p:spPr>
          <a:xfrm>
            <a:off x="1043608" y="2211710"/>
            <a:ext cx="5616624" cy="14773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/>
              <a:t>购买笔记本</a:t>
            </a:r>
            <a:r>
              <a:rPr lang="en-US" altLang="zh-CN" sz="2000"/>
              <a:t>1</a:t>
            </a:r>
            <a:r>
              <a:rPr lang="zh-CN" altLang="en-US" sz="2000"/>
              <a:t>和笔记本</a:t>
            </a:r>
            <a:r>
              <a:rPr lang="en-US" altLang="zh-CN" sz="2000"/>
              <a:t>2</a:t>
            </a:r>
            <a:r>
              <a:rPr lang="zh-CN" altLang="en-US" sz="2000"/>
              <a:t>的数量均为</a:t>
            </a:r>
            <a:r>
              <a:rPr lang="en-US" altLang="zh-CN" sz="2000" smtClean="0"/>
              <a:t>: 50</a:t>
            </a:r>
            <a:r>
              <a:rPr lang="zh-CN" altLang="en-US" sz="2000" smtClean="0"/>
              <a:t>本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zh-CN" altLang="en-US" sz="2000"/>
              <a:t>购买笔记本节约的费用为</a:t>
            </a:r>
            <a:r>
              <a:rPr lang="en-US" altLang="zh-CN" sz="2000" smtClean="0"/>
              <a:t>:80.00</a:t>
            </a:r>
            <a:r>
              <a:rPr lang="zh-CN" altLang="en-US" sz="2000" smtClean="0"/>
              <a:t>元</a:t>
            </a:r>
            <a:endParaRPr lang="en-US" altLang="zh-CN" sz="2000" smtClean="0"/>
          </a:p>
          <a:p>
            <a:pPr>
              <a:lnSpc>
                <a:spcPct val="150000"/>
              </a:lnSpc>
            </a:pP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3348" y="555526"/>
            <a:ext cx="8207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/>
              <a:t>实践：完善下面的程序段，并调试运行程序。</a:t>
            </a:r>
            <a:endParaRPr lang="zh-CN" altLang="en-US" sz="3200" b="1"/>
          </a:p>
        </p:txBody>
      </p:sp>
      <p:grpSp>
        <p:nvGrpSpPr>
          <p:cNvPr id="5" name="组合 4"/>
          <p:cNvGrpSpPr/>
          <p:nvPr/>
        </p:nvGrpSpPr>
        <p:grpSpPr>
          <a:xfrm>
            <a:off x="467544" y="1484487"/>
            <a:ext cx="6984776" cy="3000821"/>
            <a:chOff x="467544" y="1484487"/>
            <a:chExt cx="6984776" cy="3000821"/>
          </a:xfrm>
        </p:grpSpPr>
        <p:sp>
          <p:nvSpPr>
            <p:cNvPr id="2" name="TextBox 1"/>
            <p:cNvSpPr txBox="1"/>
            <p:nvPr/>
          </p:nvSpPr>
          <p:spPr>
            <a:xfrm>
              <a:off x="467544" y="1484487"/>
              <a:ext cx="6984776" cy="300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mtClean="0"/>
                <a:t>从键盘输入圆的半径</a:t>
              </a:r>
              <a:r>
                <a:rPr lang="en-US" altLang="zh-CN" smtClean="0"/>
                <a:t>r,</a:t>
              </a:r>
              <a:r>
                <a:rPr lang="zh-CN" altLang="en-US" smtClean="0"/>
                <a:t>输出圆的周长和面积。</a:t>
              </a:r>
              <a:endParaRPr lang="en-US" altLang="zh-CN" smtClean="0"/>
            </a:p>
            <a:p>
              <a:pPr>
                <a:lnSpc>
                  <a:spcPct val="150000"/>
                </a:lnSpc>
              </a:pPr>
              <a:r>
                <a:rPr lang="en-US" altLang="zh-CN" smtClean="0"/>
                <a:t>import </a:t>
              </a:r>
              <a:r>
                <a:rPr lang="en-US" altLang="zh-CN"/>
                <a:t>math</a:t>
              </a:r>
              <a:endParaRPr lang="en-US" altLang="zh-CN"/>
            </a:p>
            <a:p>
              <a:pPr>
                <a:lnSpc>
                  <a:spcPct val="150000"/>
                </a:lnSpc>
              </a:pPr>
              <a:r>
                <a:rPr lang="en-US" altLang="zh-CN" smtClean="0"/>
                <a:t>r=float(input                                      )</a:t>
              </a:r>
              <a:endParaRPr lang="en-US" altLang="zh-CN"/>
            </a:p>
            <a:p>
              <a:pPr>
                <a:lnSpc>
                  <a:spcPct val="150000"/>
                </a:lnSpc>
              </a:pPr>
              <a:r>
                <a:rPr lang="en-US" altLang="zh-CN"/>
                <a:t>C=2*math.pi*r</a:t>
              </a:r>
              <a:endParaRPr lang="en-US" altLang="zh-CN"/>
            </a:p>
            <a:p>
              <a:pPr>
                <a:lnSpc>
                  <a:spcPct val="150000"/>
                </a:lnSpc>
              </a:pPr>
              <a:r>
                <a:rPr lang="en-US" altLang="zh-CN"/>
                <a:t>S=math.pi*r*r</a:t>
              </a:r>
              <a:endParaRPr lang="en-US" altLang="zh-CN"/>
            </a:p>
            <a:p>
              <a:pPr>
                <a:lnSpc>
                  <a:spcPct val="150000"/>
                </a:lnSpc>
              </a:pPr>
              <a:r>
                <a:rPr lang="en-US" altLang="zh-CN" smtClean="0"/>
                <a:t>print</a:t>
              </a:r>
              <a:endParaRPr lang="en-US" altLang="zh-CN" smtClean="0"/>
            </a:p>
            <a:p>
              <a:pPr>
                <a:lnSpc>
                  <a:spcPct val="150000"/>
                </a:lnSpc>
              </a:pPr>
              <a:r>
                <a:rPr lang="en-US" altLang="zh-CN" smtClean="0"/>
                <a:t>print</a:t>
              </a:r>
              <a:endParaRPr lang="en-US" altLang="zh-C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15616" y="3651870"/>
              <a:ext cx="2748730" cy="369332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/>
                <a:t>("</a:t>
              </a:r>
              <a:r>
                <a:rPr lang="zh-CN" altLang="en-US"/>
                <a:t>圆的周长</a:t>
              </a:r>
              <a:r>
                <a:rPr lang="en-US" altLang="zh-CN"/>
                <a:t>C=:%.2f"%C)</a:t>
              </a:r>
              <a:endParaRPr lang="en-US" altLang="zh-C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02155" y="4115976"/>
              <a:ext cx="2748730" cy="369332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/>
                <a:t>("</a:t>
              </a:r>
              <a:r>
                <a:rPr lang="zh-CN" altLang="en-US"/>
                <a:t>圆的面积</a:t>
              </a:r>
              <a:r>
                <a:rPr lang="en-US" altLang="zh-CN"/>
                <a:t>S=:%.2f"%S)</a:t>
              </a:r>
              <a:endParaRPr lang="en-US" altLang="zh-C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35696" y="2389477"/>
              <a:ext cx="1872208" cy="369332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mtClean="0"/>
                <a:t>(“</a:t>
              </a:r>
              <a:r>
                <a:rPr lang="zh-CN" altLang="en-US" smtClean="0"/>
                <a:t>请</a:t>
              </a:r>
              <a:r>
                <a:rPr lang="zh-CN" altLang="en-US"/>
                <a:t>输入半径</a:t>
              </a:r>
              <a:r>
                <a:rPr lang="zh-CN" altLang="en-US" smtClean="0"/>
                <a:t>：</a:t>
              </a:r>
              <a:r>
                <a:rPr lang="en-US" altLang="zh-CN" smtClean="0"/>
                <a:t>”)</a:t>
              </a:r>
              <a:endParaRPr lang="en-US" altLang="zh-CN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KSO_WPP_MARK_KEY" val="61bf63a4-94db-4019-a624-35009f70381b"/>
  <p:tag name="COMMONDATA" val="eyJoZGlkIjoiODAyYjEzZWVkMDM3ZDVjNTY1ZGViZjViNWFmNmVmNzAifQ==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31628A"/>
      </a:dk2>
      <a:lt2>
        <a:srgbClr val="EEECE1"/>
      </a:lt2>
      <a:accent1>
        <a:srgbClr val="00ACF1"/>
      </a:accent1>
      <a:accent2>
        <a:srgbClr val="66B699"/>
      </a:accent2>
      <a:accent3>
        <a:srgbClr val="A5CB52"/>
      </a:accent3>
      <a:accent4>
        <a:srgbClr val="E6E7E9"/>
      </a:accent4>
      <a:accent5>
        <a:srgbClr val="31628A"/>
      </a:accent5>
      <a:accent6>
        <a:srgbClr val="F8E9BE"/>
      </a:accent6>
      <a:hlink>
        <a:srgbClr val="31628A"/>
      </a:hlink>
      <a:folHlink>
        <a:srgbClr val="31628A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1528</Words>
  <Application>WPS 演示</Application>
  <PresentationFormat>On-screen Show (16:9)</PresentationFormat>
  <Paragraphs>136</Paragraphs>
  <Slides>14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方正兰亭中黑_GBK</vt:lpstr>
      <vt:lpstr>黑体</vt:lpstr>
      <vt:lpstr>Arial</vt:lpstr>
      <vt:lpstr>Calibri</vt:lpstr>
      <vt:lpstr>方正兰亭黑_GBK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任慧</cp:lastModifiedBy>
  <cp:revision>6</cp:revision>
  <cp:lastPrinted>2021-10-12T10:39:00Z</cp:lastPrinted>
  <dcterms:created xsi:type="dcterms:W3CDTF">2021-10-12T10:39:00Z</dcterms:created>
  <dcterms:modified xsi:type="dcterms:W3CDTF">2023-12-14T06:53:15Z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C64E5F39740B48E48A0249C854ED81CA_12</vt:lpwstr>
  </property>
  <property fmtid="{D5CDD505-2E9C-101B-9397-08002B2CF9AE}" pid="7" name="KSOProductBuildVer">
    <vt:lpwstr>2052-12.1.0.15712</vt:lpwstr>
  </property>
</Properties>
</file>