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18"/>
  </p:handoutMasterIdLst>
  <p:sldIdLst>
    <p:sldId id="256" r:id="rId3"/>
    <p:sldId id="257" r:id="rId4"/>
    <p:sldId id="258" r:id="rId5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71" r:id="rId16"/>
    <p:sldId id="272" r:id="rId17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0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gs" Target="tags/tag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handoutMaster" Target="handoutMasters/handoutMaster1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0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3" Type="http://schemas.microsoft.com/office/2007/relationships/media" Target="../media/media1.mp4"/><Relationship Id="rId2" Type="http://schemas.openxmlformats.org/officeDocument/2006/relationships/video" Target="../media/media1.mp4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.jpe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5.xml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7" Type="http://schemas.openxmlformats.org/officeDocument/2006/relationships/slideLayout" Target="../slideLayouts/slideLayout9.xml"/><Relationship Id="rId6" Type="http://schemas.openxmlformats.org/officeDocument/2006/relationships/image" Target="../media/image12.png"/><Relationship Id="rId5" Type="http://schemas.openxmlformats.org/officeDocument/2006/relationships/image" Target="../media/image8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0.xml"/><Relationship Id="rId4" Type="http://schemas.openxmlformats.org/officeDocument/2006/relationships/image" Target="../media/image8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16.xml"/><Relationship Id="rId4" Type="http://schemas.openxmlformats.org/officeDocument/2006/relationships/image" Target="../media/image16.png"/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1"/>
          <p:cNvSpPr txBox="1"/>
          <p:nvPr/>
        </p:nvSpPr>
        <p:spPr>
          <a:xfrm>
            <a:off x="4117867" y="2771432"/>
            <a:ext cx="8074341" cy="98429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algn="l"/>
            <a:r>
              <a:rPr lang="zh-CN" altLang="en-US" sz="5400" b="0" i="0" dirty="0">
                <a:solidFill>
                  <a:srgbClr val="0C0C0C"/>
                </a:solidFill>
                <a:latin typeface="Arial" panose="020B0604020202020204"/>
                <a:ea typeface="Arial" panose="020B0604020202020204"/>
              </a:rPr>
              <a:t>   8.3  动能和动能定理</a:t>
            </a:r>
            <a:endParaRPr lang="zh-CN" altLang="en-US" sz="5400" b="0" i="0" dirty="0">
              <a:solidFill>
                <a:srgbClr val="0C0C0C"/>
              </a:solidFill>
              <a:latin typeface="Arial" panose="020B0604020202020204"/>
              <a:ea typeface="Arial" panose="020B0604020202020204"/>
            </a:endParaRPr>
          </a:p>
        </p:txBody>
      </p:sp>
      <p:pic>
        <p:nvPicPr>
          <p:cNvPr id="3" name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" y="-400"/>
            <a:ext cx="4117534" cy="57226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视频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591"/>
            <a:ext cx="12193057" cy="685859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6457" y="1331271"/>
            <a:ext cx="2438400" cy="3257550"/>
          </a:xfrm>
          <a:prstGeom prst="rect">
            <a:avLst/>
          </a:prstGeom>
        </p:spPr>
      </p:pic>
      <p:sp>
        <p:nvSpPr>
          <p:cNvPr id="3" name="文本1"/>
          <p:cNvSpPr txBox="1"/>
          <p:nvPr/>
        </p:nvSpPr>
        <p:spPr>
          <a:xfrm>
            <a:off x="61084" y="338052"/>
            <a:ext cx="10093595" cy="625094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algn="l"/>
            <a:r>
              <a:rPr lang="zh-CN" altLang="en-US" sz="3000" b="1" i="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感动中国人物事迹（2011年全国见义勇为模范吴菊萍）</a:t>
            </a:r>
            <a:endParaRPr lang="zh-CN" altLang="en-US" sz="3000" b="1" i="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文本2"/>
          <p:cNvSpPr txBox="1"/>
          <p:nvPr/>
        </p:nvSpPr>
        <p:spPr>
          <a:xfrm>
            <a:off x="306000" y="1126379"/>
            <a:ext cx="8869166" cy="4145272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algn="l"/>
            <a:r>
              <a:rPr lang="zh-CN" altLang="en-US" sz="3000" b="1" i="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2011年7月2日，在杭州滨江区的一个小区中发生险情，有个两岁的小女孩在十楼窗台外的栏杆上抓着,九楼的邻居找来了梯子想要伸过去但长度不够，最后小女孩支持不住掉了下去，楼下人群中的吴菊萍赶紧冲上前去，用自己的双手快速接住小女孩，小女孩安全了，可吴菊萍却身受重伤，左手臂多处粉碎性骨折。</a:t>
            </a:r>
            <a:endParaRPr lang="zh-CN" altLang="en-US" sz="3000" b="1" i="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形状1"/>
          <p:cNvSpPr txBox="1"/>
          <p:nvPr/>
        </p:nvSpPr>
        <p:spPr>
          <a:xfrm>
            <a:off x="108233" y="893683"/>
            <a:ext cx="11976917" cy="23717"/>
          </a:xfrm>
          <a:prstGeom prst="line">
            <a:avLst/>
          </a:prstGeom>
          <a:solidFill>
            <a:srgbClr val="FFFFFF">
              <a:alpha val="0"/>
            </a:srgbClr>
          </a:solidFill>
          <a:ln w="23812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 wrap="square" rtlCol="0" anchor="ctr"/>
          <a:lstStyle/>
          <a:p>
            <a:pPr marL="0" algn="ctr"/>
          </a:p>
        </p:txBody>
      </p:sp>
      <p:sp>
        <p:nvSpPr>
          <p:cNvPr id="6" name="形状2"/>
          <p:cNvSpPr txBox="1"/>
          <p:nvPr/>
        </p:nvSpPr>
        <p:spPr>
          <a:xfrm>
            <a:off x="2631881" y="2060516"/>
            <a:ext cx="2371747" cy="1191"/>
          </a:xfrm>
          <a:prstGeom prst="line">
            <a:avLst/>
          </a:prstGeom>
          <a:solidFill>
            <a:srgbClr val="FFFFFF">
              <a:alpha val="0"/>
            </a:srgbClr>
          </a:solidFill>
          <a:ln w="23812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 wrap="square" rtlCol="0" anchor="ctr"/>
          <a:lstStyle/>
          <a:p>
            <a:pPr marL="0" algn="ctr"/>
          </a:p>
        </p:txBody>
      </p:sp>
      <p:sp>
        <p:nvSpPr>
          <p:cNvPr id="7" name="形状3"/>
          <p:cNvSpPr txBox="1"/>
          <p:nvPr/>
        </p:nvSpPr>
        <p:spPr>
          <a:xfrm>
            <a:off x="5003800" y="3884930"/>
            <a:ext cx="3819525" cy="1270"/>
          </a:xfrm>
          <a:prstGeom prst="line">
            <a:avLst/>
          </a:prstGeom>
          <a:solidFill>
            <a:srgbClr val="FFFFFF">
              <a:alpha val="0"/>
            </a:srgbClr>
          </a:solidFill>
          <a:ln w="23812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 wrap="square" rtlCol="0" anchor="ctr"/>
          <a:lstStyle/>
          <a:p>
            <a:pPr marL="0" algn="ctr"/>
          </a:p>
        </p:txBody>
      </p:sp>
      <p:sp>
        <p:nvSpPr>
          <p:cNvPr id="8" name="形状4"/>
          <p:cNvSpPr txBox="1"/>
          <p:nvPr/>
        </p:nvSpPr>
        <p:spPr>
          <a:xfrm>
            <a:off x="403860" y="4366895"/>
            <a:ext cx="2038350" cy="1270"/>
          </a:xfrm>
          <a:prstGeom prst="line">
            <a:avLst/>
          </a:prstGeom>
          <a:solidFill>
            <a:srgbClr val="FFFFFF">
              <a:alpha val="0"/>
            </a:srgbClr>
          </a:solidFill>
          <a:ln w="23812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 wrap="square" rtlCol="0" anchor="ctr"/>
          <a:lstStyle/>
          <a:p>
            <a:pPr marL="0" algn="c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8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1"/>
          <p:cNvSpPr txBox="1"/>
          <p:nvPr/>
        </p:nvSpPr>
        <p:spPr>
          <a:xfrm>
            <a:off x="4117867" y="2771432"/>
            <a:ext cx="8074341" cy="98429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algn="l"/>
            <a:r>
              <a:rPr lang="zh-CN" altLang="en-US" sz="5400" b="0" i="0" dirty="0">
                <a:solidFill>
                  <a:srgbClr val="0C0C0C"/>
                </a:solidFill>
                <a:latin typeface="Arial" panose="020B0604020202020204"/>
                <a:ea typeface="Arial" panose="020B0604020202020204"/>
              </a:rPr>
              <a:t>   8.3  动能和动能定理</a:t>
            </a:r>
            <a:endParaRPr lang="zh-CN" altLang="en-US" sz="5400" b="0" i="0" dirty="0">
              <a:solidFill>
                <a:srgbClr val="0C0C0C"/>
              </a:solidFill>
              <a:latin typeface="Arial" panose="020B0604020202020204"/>
              <a:ea typeface="Arial" panose="020B0604020202020204"/>
            </a:endParaRPr>
          </a:p>
        </p:txBody>
      </p:sp>
      <p:pic>
        <p:nvPicPr>
          <p:cNvPr id="3" name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" y="-400"/>
            <a:ext cx="4117534" cy="57226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830" y="377443"/>
            <a:ext cx="9525" cy="9525"/>
          </a:xfrm>
          <a:prstGeom prst="rect">
            <a:avLst/>
          </a:prstGeom>
          <a:ln w="9525">
            <a:solidFill>
              <a:srgbClr val="FFFFFF">
                <a:alpha val="0"/>
              </a:srgbClr>
            </a:solidFill>
            <a:prstDash val="solid"/>
          </a:ln>
        </p:spPr>
      </p:pic>
      <p:pic>
        <p:nvPicPr>
          <p:cNvPr id="3" name="图片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5388" y="1659503"/>
            <a:ext cx="6637492" cy="1969366"/>
          </a:xfrm>
          <a:prstGeom prst="rect">
            <a:avLst/>
          </a:prstGeom>
          <a:ln w="9525">
            <a:solidFill>
              <a:srgbClr val="FFFFFF">
                <a:alpha val="0"/>
              </a:srgbClr>
            </a:solidFill>
            <a:prstDash val="solid"/>
          </a:ln>
        </p:spPr>
      </p:pic>
      <p:sp>
        <p:nvSpPr>
          <p:cNvPr id="4" name="形状1"/>
          <p:cNvSpPr txBox="1"/>
          <p:nvPr/>
        </p:nvSpPr>
        <p:spPr>
          <a:xfrm>
            <a:off x="210960" y="179289"/>
            <a:ext cx="1904438" cy="521113"/>
          </a:xfrm>
          <a:prstGeom prst="rect">
            <a:avLst/>
          </a:prstGeom>
          <a:solidFill>
            <a:srgbClr val="D0D0EF"/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wrap="square" rtlCol="0" anchor="t"/>
          <a:lstStyle/>
          <a:p>
            <a:pPr marL="0" algn="l"/>
            <a:r>
              <a:rPr lang="zh-CN" altLang="en-US" sz="279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一、动能</a:t>
            </a:r>
            <a:endParaRPr lang="zh-CN" altLang="en-US" sz="2790" b="1" i="0" dirty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文本1"/>
          <p:cNvSpPr txBox="1"/>
          <p:nvPr/>
        </p:nvSpPr>
        <p:spPr>
          <a:xfrm>
            <a:off x="210904" y="797420"/>
            <a:ext cx="11746705" cy="1362928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algn="l"/>
            <a:r>
              <a:rPr lang="zh-CN" altLang="en-US" sz="2500" b="1" i="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【问题</a:t>
            </a:r>
            <a:r>
              <a:rPr lang="zh-CN" altLang="en-US" sz="2500" b="1" i="0" dirty="0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500" b="1" i="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】</a:t>
            </a:r>
            <a:r>
              <a:rPr lang="zh-CN" altLang="en-US" sz="250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质量为</a:t>
            </a:r>
            <a:r>
              <a:rPr lang="zh-CN" altLang="en-US" sz="2500" b="1" i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m</a:t>
            </a:r>
            <a:r>
              <a:rPr lang="zh-CN" altLang="en-US" sz="250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的某物体在</a:t>
            </a:r>
            <a:r>
              <a:rPr lang="zh-CN" altLang="en-US" sz="2500" b="1" i="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光滑</a:t>
            </a:r>
            <a:r>
              <a:rPr lang="zh-CN" altLang="en-US" sz="250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水平面上运动，在与运动方向相同的恒力</a:t>
            </a:r>
            <a:r>
              <a:rPr lang="zh-CN" altLang="en-US" sz="2500" b="1" i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F</a:t>
            </a:r>
            <a:r>
              <a:rPr lang="zh-CN" altLang="en-US" sz="250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的作用下发生一段位移</a:t>
            </a:r>
            <a:r>
              <a:rPr lang="zh-CN" altLang="en-US" sz="2500" b="1" i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l</a:t>
            </a:r>
            <a:r>
              <a:rPr lang="zh-CN" altLang="en-US" sz="250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，速度由</a:t>
            </a:r>
            <a:r>
              <a:rPr lang="zh-CN" altLang="en-US" sz="2500" b="1" i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v</a:t>
            </a:r>
            <a:r>
              <a:rPr lang="zh-CN" altLang="en-US" sz="1900" b="1" i="0" baseline="-25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50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增加到</a:t>
            </a:r>
            <a:r>
              <a:rPr lang="zh-CN" altLang="en-US" sz="2500" b="1" i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v</a:t>
            </a:r>
            <a:r>
              <a:rPr lang="zh-CN" altLang="en-US" sz="1900" b="1" i="0" baseline="-25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50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。试求这个过程中外力做的功与</a:t>
            </a:r>
            <a:r>
              <a:rPr lang="zh-CN" altLang="en-US" sz="2500" b="1" i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v</a:t>
            </a:r>
            <a:r>
              <a:rPr lang="zh-CN" altLang="en-US" sz="3400" b="1" i="0" baseline="-25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50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、</a:t>
            </a:r>
            <a:r>
              <a:rPr lang="zh-CN" altLang="en-US" sz="2500" b="1" i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v</a:t>
            </a:r>
            <a:r>
              <a:rPr lang="zh-CN" altLang="en-US" sz="3400" b="1" i="0" baseline="-25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50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的关系？</a:t>
            </a:r>
            <a:endParaRPr lang="zh-CN" altLang="en-US" sz="2500" b="1" i="0" dirty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文本2"/>
          <p:cNvSpPr txBox="1"/>
          <p:nvPr/>
        </p:nvSpPr>
        <p:spPr>
          <a:xfrm>
            <a:off x="430063" y="3514840"/>
            <a:ext cx="10168898" cy="650309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algn="l"/>
            <a:r>
              <a:rPr lang="zh-CN" altLang="en-US" sz="250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在这个过程中，恒力</a:t>
            </a:r>
            <a:r>
              <a:rPr lang="zh-CN" altLang="en-US" sz="2500" b="1" i="1" dirty="0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</a:rPr>
              <a:t>F</a:t>
            </a:r>
            <a:r>
              <a:rPr lang="zh-CN" altLang="en-US" sz="250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做的功</a:t>
            </a:r>
            <a:r>
              <a:rPr lang="zh-CN" altLang="en-US" sz="2500" b="1" i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W</a:t>
            </a:r>
            <a:r>
              <a:rPr lang="zh-CN" altLang="en-US" sz="2500" b="1" i="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=</a:t>
            </a:r>
            <a:r>
              <a:rPr lang="zh-CN" altLang="en-US" sz="2500" b="1" i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Fl</a:t>
            </a:r>
            <a:r>
              <a:rPr lang="zh-CN" altLang="en-US" sz="250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，有：</a:t>
            </a:r>
            <a:endParaRPr lang="zh-CN" altLang="en-US" sz="2500" b="1" i="0" dirty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文本3"/>
          <p:cNvSpPr txBox="1"/>
          <p:nvPr/>
        </p:nvSpPr>
        <p:spPr>
          <a:xfrm>
            <a:off x="4782579" y="4019080"/>
            <a:ext cx="1301204" cy="650309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algn="l"/>
            <a:r>
              <a:rPr lang="zh-CN" altLang="en-US" sz="2390" b="1" i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F = ma</a:t>
            </a:r>
            <a:endParaRPr lang="zh-CN" altLang="en-US" sz="2390" b="1" i="1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8" name="图片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3553" y="4669247"/>
            <a:ext cx="1682927" cy="972942"/>
          </a:xfrm>
          <a:prstGeom prst="rect">
            <a:avLst/>
          </a:prstGeom>
          <a:ln w="9525">
            <a:solidFill>
              <a:srgbClr val="FFFFFF">
                <a:alpha val="0"/>
              </a:srgbClr>
            </a:solidFill>
            <a:prstDash val="solid"/>
          </a:ln>
        </p:spPr>
      </p:pic>
      <p:sp>
        <p:nvSpPr>
          <p:cNvPr id="9" name="形状2"/>
          <p:cNvSpPr txBox="1"/>
          <p:nvPr/>
        </p:nvSpPr>
        <p:spPr>
          <a:xfrm>
            <a:off x="4807296" y="4042283"/>
            <a:ext cx="1075705" cy="476115"/>
          </a:xfrm>
          <a:prstGeom prst="rect">
            <a:avLst/>
          </a:prstGeom>
          <a:solidFill>
            <a:srgbClr val="FFFFFF">
              <a:alpha val="0"/>
            </a:srgbClr>
          </a:solidFill>
          <a:ln w="28575">
            <a:solidFill>
              <a:srgbClr val="FF0000"/>
            </a:solidFill>
            <a:prstDash val="solid"/>
          </a:ln>
        </p:spPr>
        <p:txBody>
          <a:bodyPr wrap="square" rtlCol="0" anchor="ctr"/>
          <a:lstStyle/>
          <a:p>
            <a:pPr marL="0" algn="ctr"/>
          </a:p>
        </p:txBody>
      </p:sp>
      <p:sp>
        <p:nvSpPr>
          <p:cNvPr id="10" name="形状3"/>
          <p:cNvSpPr txBox="1"/>
          <p:nvPr/>
        </p:nvSpPr>
        <p:spPr>
          <a:xfrm>
            <a:off x="4417590" y="4705509"/>
            <a:ext cx="1855460" cy="900699"/>
          </a:xfrm>
          <a:prstGeom prst="rect">
            <a:avLst/>
          </a:prstGeom>
          <a:solidFill>
            <a:srgbClr val="FFFFFF">
              <a:alpha val="0"/>
            </a:srgbClr>
          </a:solidFill>
          <a:ln w="28575">
            <a:solidFill>
              <a:srgbClr val="FF0000"/>
            </a:solidFill>
            <a:prstDash val="solid"/>
          </a:ln>
        </p:spPr>
        <p:txBody>
          <a:bodyPr wrap="square" rtlCol="0" anchor="ctr"/>
          <a:lstStyle/>
          <a:p>
            <a:pPr marL="0" algn="ctr"/>
          </a:p>
        </p:txBody>
      </p:sp>
      <p:pic>
        <p:nvPicPr>
          <p:cNvPr id="11" name="图片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7584" y="4241384"/>
            <a:ext cx="2716083" cy="859678"/>
          </a:xfrm>
          <a:prstGeom prst="rect">
            <a:avLst/>
          </a:prstGeom>
          <a:ln w="9525">
            <a:solidFill>
              <a:srgbClr val="FFFFFF">
                <a:alpha val="0"/>
              </a:srgbClr>
            </a:solidFill>
            <a:prstDash val="solid"/>
          </a:ln>
        </p:spPr>
      </p:pic>
      <p:sp>
        <p:nvSpPr>
          <p:cNvPr id="12" name="形状4"/>
          <p:cNvSpPr txBox="1"/>
          <p:nvPr/>
        </p:nvSpPr>
        <p:spPr>
          <a:xfrm>
            <a:off x="7238333" y="4221124"/>
            <a:ext cx="2743165" cy="900699"/>
          </a:xfrm>
          <a:prstGeom prst="rect">
            <a:avLst/>
          </a:prstGeom>
          <a:solidFill>
            <a:srgbClr val="FFFFFF">
              <a:alpha val="0"/>
            </a:srgbClr>
          </a:solidFill>
          <a:ln w="28575">
            <a:solidFill>
              <a:srgbClr val="FF0000"/>
            </a:solidFill>
            <a:prstDash val="solid"/>
          </a:ln>
        </p:spPr>
        <p:txBody>
          <a:bodyPr wrap="square" rtlCol="0" anchor="ctr"/>
          <a:lstStyle/>
          <a:p>
            <a:pPr marL="0" algn="ctr"/>
          </a:p>
        </p:txBody>
      </p:sp>
      <p:sp>
        <p:nvSpPr>
          <p:cNvPr id="13" name="形状5"/>
          <p:cNvSpPr txBox="1"/>
          <p:nvPr/>
        </p:nvSpPr>
        <p:spPr>
          <a:xfrm>
            <a:off x="143437" y="3429000"/>
            <a:ext cx="11976917" cy="23717"/>
          </a:xfrm>
          <a:prstGeom prst="line">
            <a:avLst/>
          </a:prstGeom>
          <a:solidFill>
            <a:srgbClr val="FFFFFF">
              <a:alpha val="0"/>
            </a:srgbClr>
          </a:solidFill>
          <a:ln w="23812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 wrap="square" rtlCol="0" anchor="ctr"/>
          <a:lstStyle/>
          <a:p>
            <a:pPr marL="0" algn="ctr"/>
          </a:p>
        </p:txBody>
      </p:sp>
      <p:sp>
        <p:nvSpPr>
          <p:cNvPr id="14" name="形状6"/>
          <p:cNvSpPr txBox="1"/>
          <p:nvPr/>
        </p:nvSpPr>
        <p:spPr>
          <a:xfrm>
            <a:off x="6509233" y="4466727"/>
            <a:ext cx="702393" cy="409643"/>
          </a:xfrm>
          <a:prstGeom prst="rightArrow">
            <a:avLst/>
          </a:prstGeom>
          <a:solidFill>
            <a:srgbClr val="FFC000"/>
          </a:solidFill>
          <a:ln w="17462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square" rtlCol="0" anchor="ctr"/>
          <a:lstStyle/>
          <a:p>
            <a:pPr marL="0" algn="c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8" grpId="0" animBg="1"/>
      <p:bldP spid="10" grpId="0" animBg="1"/>
      <p:bldP spid="14" grpId="0" animBg="1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830" y="377443"/>
            <a:ext cx="9525" cy="9525"/>
          </a:xfrm>
          <a:prstGeom prst="rect">
            <a:avLst/>
          </a:prstGeom>
          <a:ln w="9525">
            <a:solidFill>
              <a:srgbClr val="FFFFFF">
                <a:alpha val="0"/>
              </a:srgbClr>
            </a:solidFill>
            <a:prstDash val="solid"/>
          </a:ln>
        </p:spPr>
      </p:pic>
      <p:pic>
        <p:nvPicPr>
          <p:cNvPr id="3" name="图片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0985" y="1564319"/>
            <a:ext cx="6637492" cy="1969366"/>
          </a:xfrm>
          <a:prstGeom prst="rect">
            <a:avLst/>
          </a:prstGeom>
          <a:ln w="9525">
            <a:solidFill>
              <a:srgbClr val="FFFFFF">
                <a:alpha val="0"/>
              </a:srgbClr>
            </a:solidFill>
            <a:prstDash val="solid"/>
          </a:ln>
        </p:spPr>
      </p:pic>
      <p:sp>
        <p:nvSpPr>
          <p:cNvPr id="4" name="形状1"/>
          <p:cNvSpPr txBox="1"/>
          <p:nvPr/>
        </p:nvSpPr>
        <p:spPr>
          <a:xfrm>
            <a:off x="210960" y="179289"/>
            <a:ext cx="1902057" cy="516950"/>
          </a:xfrm>
          <a:prstGeom prst="rect">
            <a:avLst/>
          </a:prstGeom>
          <a:solidFill>
            <a:srgbClr val="D0D0EF"/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wrap="square" rtlCol="0" anchor="t"/>
          <a:lstStyle/>
          <a:p>
            <a:pPr marL="0" algn="l"/>
            <a:r>
              <a:rPr lang="zh-CN" altLang="en-US" sz="279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一、动能</a:t>
            </a:r>
            <a:endParaRPr lang="zh-CN" altLang="en-US" sz="2790" b="1" i="0" dirty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形状2"/>
          <p:cNvSpPr txBox="1"/>
          <p:nvPr/>
        </p:nvSpPr>
        <p:spPr>
          <a:xfrm>
            <a:off x="143437" y="3429000"/>
            <a:ext cx="11976917" cy="23717"/>
          </a:xfrm>
          <a:prstGeom prst="line">
            <a:avLst/>
          </a:prstGeom>
          <a:solidFill>
            <a:srgbClr val="FFFFFF">
              <a:alpha val="0"/>
            </a:srgbClr>
          </a:solidFill>
          <a:ln w="23812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 wrap="square" rtlCol="0" anchor="ctr"/>
          <a:lstStyle/>
          <a:p>
            <a:pPr marL="0" algn="ctr"/>
          </a:p>
        </p:txBody>
      </p:sp>
      <p:sp>
        <p:nvSpPr>
          <p:cNvPr id="6" name="文本1"/>
          <p:cNvSpPr txBox="1"/>
          <p:nvPr/>
        </p:nvSpPr>
        <p:spPr>
          <a:xfrm>
            <a:off x="210904" y="797420"/>
            <a:ext cx="11746705" cy="1371373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algn="l"/>
            <a:r>
              <a:rPr lang="zh-CN" altLang="en-US" sz="2500" b="1" i="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【问题</a:t>
            </a:r>
            <a:r>
              <a:rPr lang="zh-CN" altLang="en-US" sz="2500" b="1" i="0" dirty="0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500" b="1" i="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】</a:t>
            </a:r>
            <a:r>
              <a:rPr lang="zh-CN" altLang="en-US" sz="250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质量为</a:t>
            </a:r>
            <a:r>
              <a:rPr lang="zh-CN" altLang="en-US" sz="2500" b="1" i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m</a:t>
            </a:r>
            <a:r>
              <a:rPr lang="zh-CN" altLang="en-US" sz="250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的某物体在</a:t>
            </a:r>
            <a:r>
              <a:rPr lang="zh-CN" altLang="en-US" sz="2500" b="1" i="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粗糙</a:t>
            </a:r>
            <a:r>
              <a:rPr lang="zh-CN" altLang="en-US" sz="250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水平面上运动，摩擦力大小为</a:t>
            </a:r>
            <a:r>
              <a:rPr lang="zh-CN" altLang="en-US" sz="2390" b="1" i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f</a:t>
            </a:r>
            <a:r>
              <a:rPr lang="zh-CN" altLang="en-US" sz="250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，在与运动方向相同的恒力</a:t>
            </a:r>
            <a:r>
              <a:rPr lang="zh-CN" altLang="en-US" sz="2500" b="1" i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F</a:t>
            </a:r>
            <a:r>
              <a:rPr lang="zh-CN" altLang="en-US" sz="250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的作用下发生一段位移</a:t>
            </a:r>
            <a:r>
              <a:rPr lang="zh-CN" altLang="en-US" sz="2500" b="1" i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l</a:t>
            </a:r>
            <a:r>
              <a:rPr lang="zh-CN" altLang="en-US" sz="250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，速度由</a:t>
            </a:r>
            <a:r>
              <a:rPr lang="zh-CN" altLang="en-US" sz="2500" b="1" i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v</a:t>
            </a:r>
            <a:r>
              <a:rPr lang="zh-CN" altLang="en-US" sz="1900" b="1" i="0" baseline="-25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50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增加到</a:t>
            </a:r>
            <a:r>
              <a:rPr lang="zh-CN" altLang="en-US" sz="2500" b="1" i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v</a:t>
            </a:r>
            <a:r>
              <a:rPr lang="zh-CN" altLang="en-US" sz="1900" b="1" i="0" baseline="-25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50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。试求这个过程中外力做的功与</a:t>
            </a:r>
            <a:r>
              <a:rPr lang="zh-CN" altLang="en-US" sz="2500" b="1" i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v</a:t>
            </a:r>
            <a:r>
              <a:rPr lang="zh-CN" altLang="en-US" sz="3400" b="1" i="0" baseline="-25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50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、</a:t>
            </a:r>
            <a:r>
              <a:rPr lang="zh-CN" altLang="en-US" sz="2500" b="1" i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v</a:t>
            </a:r>
            <a:r>
              <a:rPr lang="zh-CN" altLang="en-US" sz="3400" b="1" i="0" baseline="-25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50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的关系？</a:t>
            </a:r>
            <a:endParaRPr lang="zh-CN" altLang="en-US" sz="2500" b="1" i="0" dirty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形状3"/>
          <p:cNvSpPr txBox="1"/>
          <p:nvPr/>
        </p:nvSpPr>
        <p:spPr>
          <a:xfrm flipV="1">
            <a:off x="3341370" y="2766695"/>
            <a:ext cx="746125" cy="3175"/>
          </a:xfrm>
          <a:prstGeom prst="line">
            <a:avLst/>
          </a:prstGeom>
          <a:solidFill>
            <a:srgbClr val="FFFFFF">
              <a:alpha val="0"/>
            </a:srgbClr>
          </a:solidFill>
          <a:ln w="42862">
            <a:solidFill>
              <a:srgbClr val="00B050"/>
            </a:solidFill>
            <a:prstDash val="solid"/>
            <a:headEnd type="arrow" w="med" len="med"/>
            <a:tailEnd type="none" w="med" len="med"/>
          </a:ln>
        </p:spPr>
        <p:txBody>
          <a:bodyPr wrap="square" rtlCol="0" anchor="ctr"/>
          <a:lstStyle/>
          <a:p>
            <a:pPr marL="0" algn="ctr"/>
          </a:p>
        </p:txBody>
      </p:sp>
      <p:sp>
        <p:nvSpPr>
          <p:cNvPr id="8" name="形状4"/>
          <p:cNvSpPr txBox="1"/>
          <p:nvPr/>
        </p:nvSpPr>
        <p:spPr>
          <a:xfrm>
            <a:off x="3000117" y="2812930"/>
            <a:ext cx="980190" cy="517025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  <a:prstDash val="solid"/>
          </a:ln>
        </p:spPr>
        <p:txBody>
          <a:bodyPr wrap="square" rtlCol="0" anchor="t"/>
          <a:lstStyle/>
          <a:p>
            <a:pPr marL="0" algn="r"/>
            <a:r>
              <a:rPr lang="zh-CN" altLang="en-US" sz="2790" b="1" i="1" dirty="0">
                <a:solidFill>
                  <a:srgbClr val="00B050"/>
                </a:solidFill>
                <a:latin typeface="Times New Roman" panose="02020603050405020304"/>
                <a:ea typeface="Times New Roman" panose="02020603050405020304"/>
              </a:rPr>
              <a:t>f</a:t>
            </a:r>
            <a:endParaRPr lang="zh-CN" altLang="en-US" sz="2790" b="1" i="1" dirty="0">
              <a:solidFill>
                <a:srgbClr val="00B050"/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9" name="形状5"/>
          <p:cNvSpPr txBox="1"/>
          <p:nvPr/>
        </p:nvSpPr>
        <p:spPr>
          <a:xfrm flipV="1">
            <a:off x="7125335" y="2769870"/>
            <a:ext cx="775970" cy="8255"/>
          </a:xfrm>
          <a:prstGeom prst="line">
            <a:avLst/>
          </a:prstGeom>
          <a:solidFill>
            <a:srgbClr val="FFFFFF">
              <a:alpha val="0"/>
            </a:srgbClr>
          </a:solidFill>
          <a:ln w="42862">
            <a:solidFill>
              <a:srgbClr val="00B050"/>
            </a:solidFill>
            <a:prstDash val="solid"/>
            <a:headEnd type="arrow" w="med" len="med"/>
            <a:tailEnd type="none" w="med" len="med"/>
          </a:ln>
        </p:spPr>
        <p:txBody>
          <a:bodyPr wrap="square" rtlCol="0" anchor="ctr"/>
          <a:lstStyle/>
          <a:p>
            <a:pPr marL="0" algn="ctr"/>
          </a:p>
        </p:txBody>
      </p:sp>
      <p:sp>
        <p:nvSpPr>
          <p:cNvPr id="10" name="形状6"/>
          <p:cNvSpPr txBox="1"/>
          <p:nvPr/>
        </p:nvSpPr>
        <p:spPr>
          <a:xfrm>
            <a:off x="6730358" y="2807292"/>
            <a:ext cx="980190" cy="517025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  <a:prstDash val="solid"/>
          </a:ln>
        </p:spPr>
        <p:txBody>
          <a:bodyPr wrap="square" rtlCol="0" anchor="t"/>
          <a:lstStyle/>
          <a:p>
            <a:pPr marL="0" algn="r"/>
            <a:r>
              <a:rPr lang="zh-CN" altLang="en-US" sz="2790" b="1" i="1" dirty="0">
                <a:solidFill>
                  <a:srgbClr val="00B050"/>
                </a:solidFill>
                <a:latin typeface="Times New Roman" panose="02020603050405020304"/>
                <a:ea typeface="Times New Roman" panose="02020603050405020304"/>
              </a:rPr>
              <a:t>f</a:t>
            </a:r>
            <a:endParaRPr lang="zh-CN" altLang="en-US" sz="2790" b="1" i="1" dirty="0">
              <a:solidFill>
                <a:srgbClr val="00B050"/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11" name="图片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8309" y="4846368"/>
            <a:ext cx="1682927" cy="972942"/>
          </a:xfrm>
          <a:prstGeom prst="rect">
            <a:avLst/>
          </a:prstGeom>
          <a:ln w="9525">
            <a:solidFill>
              <a:srgbClr val="FFFFFF">
                <a:alpha val="0"/>
              </a:srgbClr>
            </a:solidFill>
            <a:prstDash val="solid"/>
          </a:ln>
        </p:spPr>
      </p:pic>
      <p:sp>
        <p:nvSpPr>
          <p:cNvPr id="12" name="文本2"/>
          <p:cNvSpPr txBox="1"/>
          <p:nvPr/>
        </p:nvSpPr>
        <p:spPr>
          <a:xfrm>
            <a:off x="5873629" y="4619854"/>
            <a:ext cx="2978134" cy="556369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algn="l"/>
            <a:r>
              <a:rPr lang="zh-CN" altLang="en-US" sz="239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可得</a:t>
            </a:r>
            <a:r>
              <a:rPr lang="zh-CN" altLang="en-US" sz="2390" b="1" i="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合外力</a:t>
            </a:r>
            <a:r>
              <a:rPr lang="zh-CN" altLang="en-US" sz="239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做的功：</a:t>
            </a:r>
            <a:endParaRPr lang="zh-CN" altLang="en-US" sz="2390" b="1" i="0" dirty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3" name="形状7"/>
          <p:cNvSpPr txBox="1"/>
          <p:nvPr/>
        </p:nvSpPr>
        <p:spPr>
          <a:xfrm>
            <a:off x="2991622" y="4882572"/>
            <a:ext cx="1855460" cy="900699"/>
          </a:xfrm>
          <a:prstGeom prst="rect">
            <a:avLst/>
          </a:prstGeom>
          <a:solidFill>
            <a:srgbClr val="FFFFFF">
              <a:alpha val="0"/>
            </a:srgbClr>
          </a:solidFill>
          <a:ln w="28575">
            <a:solidFill>
              <a:srgbClr val="FF0000"/>
            </a:solidFill>
            <a:prstDash val="solid"/>
          </a:ln>
        </p:spPr>
        <p:txBody>
          <a:bodyPr wrap="square" rtlCol="0" anchor="ctr"/>
          <a:lstStyle/>
          <a:p>
            <a:pPr marL="0" algn="ctr"/>
          </a:p>
        </p:txBody>
      </p:sp>
      <p:pic>
        <p:nvPicPr>
          <p:cNvPr id="14" name="图片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57882" y="4467997"/>
            <a:ext cx="2716083" cy="859678"/>
          </a:xfrm>
          <a:prstGeom prst="rect">
            <a:avLst/>
          </a:prstGeom>
          <a:ln w="9525">
            <a:solidFill>
              <a:srgbClr val="FFFFFF">
                <a:alpha val="0"/>
              </a:srgbClr>
            </a:solidFill>
            <a:prstDash val="solid"/>
          </a:ln>
        </p:spPr>
      </p:pic>
      <p:sp>
        <p:nvSpPr>
          <p:cNvPr id="15" name="形状8"/>
          <p:cNvSpPr txBox="1"/>
          <p:nvPr/>
        </p:nvSpPr>
        <p:spPr>
          <a:xfrm>
            <a:off x="8630803" y="4448080"/>
            <a:ext cx="2729474" cy="900703"/>
          </a:xfrm>
          <a:prstGeom prst="rect">
            <a:avLst/>
          </a:prstGeom>
          <a:solidFill>
            <a:srgbClr val="FFFFFF">
              <a:alpha val="0"/>
            </a:srgbClr>
          </a:solidFill>
          <a:ln w="28575">
            <a:solidFill>
              <a:srgbClr val="FF0000"/>
            </a:solidFill>
            <a:prstDash val="solid"/>
          </a:ln>
        </p:spPr>
        <p:txBody>
          <a:bodyPr wrap="square" rtlCol="0" anchor="ctr"/>
          <a:lstStyle/>
          <a:p>
            <a:pPr marL="0" algn="ctr"/>
          </a:p>
        </p:txBody>
      </p:sp>
      <p:sp>
        <p:nvSpPr>
          <p:cNvPr id="16" name="形状9"/>
          <p:cNvSpPr txBox="1"/>
          <p:nvPr/>
        </p:nvSpPr>
        <p:spPr>
          <a:xfrm>
            <a:off x="5087388" y="4640980"/>
            <a:ext cx="702393" cy="409643"/>
          </a:xfrm>
          <a:prstGeom prst="rightArrow">
            <a:avLst/>
          </a:prstGeom>
          <a:solidFill>
            <a:srgbClr val="FFC000"/>
          </a:solidFill>
          <a:ln w="17462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square" rtlCol="0" anchor="ctr"/>
          <a:lstStyle/>
          <a:p>
            <a:pPr marL="0" algn="ctr"/>
          </a:p>
        </p:txBody>
      </p:sp>
      <p:sp>
        <p:nvSpPr>
          <p:cNvPr id="17" name="文本3"/>
          <p:cNvSpPr txBox="1"/>
          <p:nvPr/>
        </p:nvSpPr>
        <p:spPr>
          <a:xfrm>
            <a:off x="641213" y="3596288"/>
            <a:ext cx="9865747" cy="564465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algn="l"/>
            <a:r>
              <a:rPr lang="zh-CN" altLang="en-US" sz="239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在这个过程中，</a:t>
            </a:r>
            <a:r>
              <a:rPr lang="zh-CN" altLang="en-US" sz="2390" b="1" i="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合外力 </a:t>
            </a:r>
            <a:r>
              <a:rPr lang="zh-CN" altLang="en-US" sz="2390" b="1" i="1" dirty="0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</a:rPr>
              <a:t>F-f  </a:t>
            </a:r>
            <a:r>
              <a:rPr lang="zh-CN" altLang="en-US" sz="239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做的功</a:t>
            </a:r>
            <a:r>
              <a:rPr lang="zh-CN" altLang="en-US" sz="2390" b="1" i="1" dirty="0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</a:rPr>
              <a:t>W</a:t>
            </a:r>
            <a:r>
              <a:rPr lang="zh-CN" altLang="en-US" sz="2390" b="1" i="0" dirty="0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</a:rPr>
              <a:t>=(</a:t>
            </a:r>
            <a:r>
              <a:rPr lang="zh-CN" altLang="en-US" sz="2390" b="1" i="1" dirty="0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</a:rPr>
              <a:t>F-f </a:t>
            </a:r>
            <a:r>
              <a:rPr lang="zh-CN" altLang="en-US" sz="2390" b="1" i="0" dirty="0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</a:rPr>
              <a:t>)</a:t>
            </a:r>
            <a:r>
              <a:rPr lang="zh-CN" altLang="en-US" sz="2390" b="1" i="1" dirty="0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</a:rPr>
              <a:t>l</a:t>
            </a:r>
            <a:r>
              <a:rPr lang="zh-CN" altLang="en-US" sz="239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，有：</a:t>
            </a:r>
            <a:endParaRPr lang="zh-CN" altLang="en-US" sz="2390" b="1" i="0" dirty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8" name="文本4"/>
          <p:cNvSpPr txBox="1"/>
          <p:nvPr/>
        </p:nvSpPr>
        <p:spPr>
          <a:xfrm>
            <a:off x="3163586" y="4196344"/>
            <a:ext cx="1511119" cy="650309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algn="l"/>
            <a:r>
              <a:rPr lang="zh-CN" altLang="en-US" sz="2390" b="1" i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F-f = ma</a:t>
            </a:r>
            <a:endParaRPr lang="zh-CN" altLang="en-US" sz="2390" b="1" i="1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9" name="形状10"/>
          <p:cNvSpPr txBox="1"/>
          <p:nvPr/>
        </p:nvSpPr>
        <p:spPr>
          <a:xfrm>
            <a:off x="3178045" y="4210355"/>
            <a:ext cx="1244616" cy="476115"/>
          </a:xfrm>
          <a:prstGeom prst="rect">
            <a:avLst/>
          </a:prstGeom>
          <a:solidFill>
            <a:srgbClr val="FFFFFF">
              <a:alpha val="0"/>
            </a:srgbClr>
          </a:solidFill>
          <a:ln w="28575">
            <a:solidFill>
              <a:srgbClr val="FF0000"/>
            </a:solidFill>
            <a:prstDash val="solid"/>
          </a:ln>
        </p:spPr>
        <p:txBody>
          <a:bodyPr wrap="square" rtlCol="0" anchor="ctr"/>
          <a:lstStyle/>
          <a:p>
            <a:pPr marL="0" algn="ctr"/>
          </a:p>
        </p:txBody>
      </p:sp>
      <p:sp>
        <p:nvSpPr>
          <p:cNvPr id="20" name="形状11"/>
          <p:cNvSpPr txBox="1"/>
          <p:nvPr/>
        </p:nvSpPr>
        <p:spPr>
          <a:xfrm>
            <a:off x="4265773" y="1270006"/>
            <a:ext cx="5520730" cy="10"/>
          </a:xfrm>
          <a:prstGeom prst="line">
            <a:avLst/>
          </a:prstGeom>
          <a:solidFill>
            <a:srgbClr val="FFFFFF">
              <a:alpha val="0"/>
            </a:srgbClr>
          </a:solidFill>
          <a:ln w="23812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 wrap="square" rtlCol="0" anchor="ctr"/>
          <a:lstStyle/>
          <a:p>
            <a:pPr marL="0" algn="c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7" grpId="0" bldLvl="0" animBg="1"/>
      <p:bldP spid="8" grpId="0" animBg="1"/>
      <p:bldP spid="9" grpId="0" bldLvl="0" animBg="1"/>
      <p:bldP spid="10" grpId="0" animBg="1"/>
      <p:bldP spid="17" grpId="0" animBg="1"/>
      <p:bldP spid="18" grpId="0" animBg="1"/>
      <p:bldP spid="19" grpId="0" animBg="1"/>
      <p:bldP spid="11" grpId="0" animBg="1"/>
      <p:bldP spid="13" grpId="0" animBg="1"/>
      <p:bldP spid="16" grpId="0" animBg="1"/>
      <p:bldP spid="12" grpId="0" animBg="1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形状1"/>
          <p:cNvSpPr txBox="1"/>
          <p:nvPr/>
        </p:nvSpPr>
        <p:spPr>
          <a:xfrm>
            <a:off x="210960" y="179289"/>
            <a:ext cx="1902057" cy="516950"/>
          </a:xfrm>
          <a:prstGeom prst="rect">
            <a:avLst/>
          </a:prstGeom>
          <a:solidFill>
            <a:srgbClr val="D0D0EF"/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wrap="square" rtlCol="0" anchor="t"/>
          <a:lstStyle/>
          <a:p>
            <a:pPr marL="0" algn="l"/>
            <a:r>
              <a:rPr lang="zh-CN" altLang="en-US" sz="279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一、动能</a:t>
            </a:r>
            <a:endParaRPr lang="zh-CN" altLang="en-US" sz="2790" b="1" i="0" dirty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文本1"/>
          <p:cNvSpPr txBox="1"/>
          <p:nvPr/>
        </p:nvSpPr>
        <p:spPr>
          <a:xfrm>
            <a:off x="935422" y="1791776"/>
            <a:ext cx="2192207" cy="635222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algn="l"/>
            <a:r>
              <a:rPr lang="zh-CN" altLang="en-US" sz="3000" b="1" i="0" dirty="0">
                <a:solidFill>
                  <a:srgbClr val="0000FF"/>
                </a:solidFill>
                <a:latin typeface="Times New Roman" panose="02020603050405020304"/>
                <a:ea typeface="Times New Roman" panose="02020603050405020304"/>
              </a:rPr>
              <a:t>2.</a:t>
            </a:r>
            <a:r>
              <a:rPr lang="zh-CN" altLang="en-US" sz="3000" b="1" i="0" dirty="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表达式：</a:t>
            </a:r>
            <a:endParaRPr lang="zh-CN" altLang="en-US" sz="3000" b="1" i="0" dirty="0">
              <a:solidFill>
                <a:srgbClr val="0000FF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4" name="公式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710" y="1313793"/>
            <a:ext cx="2763679" cy="1590675"/>
          </a:xfrm>
          <a:prstGeom prst="rect">
            <a:avLst/>
          </a:prstGeom>
        </p:spPr>
      </p:pic>
      <p:sp>
        <p:nvSpPr>
          <p:cNvPr id="5" name="文本2"/>
          <p:cNvSpPr txBox="1"/>
          <p:nvPr/>
        </p:nvSpPr>
        <p:spPr>
          <a:xfrm>
            <a:off x="935641" y="2772575"/>
            <a:ext cx="1998316" cy="1119191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algn="l"/>
            <a:r>
              <a:rPr lang="zh-CN" altLang="en-US" sz="3000" b="1" i="0" dirty="0">
                <a:solidFill>
                  <a:srgbClr val="0000FF"/>
                </a:solidFill>
                <a:latin typeface="Times New Roman" panose="02020603050405020304"/>
                <a:ea typeface="Times New Roman" panose="02020603050405020304"/>
              </a:rPr>
              <a:t>3.</a:t>
            </a:r>
            <a:r>
              <a:rPr lang="zh-CN" altLang="en-US" sz="3000" b="1" i="0" dirty="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单位：   </a:t>
            </a:r>
            <a:endParaRPr lang="zh-CN" altLang="en-US" sz="3000" b="1" i="0" dirty="0">
              <a:solidFill>
                <a:srgbClr val="0000FF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文本3"/>
          <p:cNvSpPr txBox="1"/>
          <p:nvPr/>
        </p:nvSpPr>
        <p:spPr>
          <a:xfrm>
            <a:off x="3106350" y="3558216"/>
            <a:ext cx="7445692" cy="634367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algn="l"/>
            <a:r>
              <a:rPr lang="zh-CN" altLang="en-US" sz="290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（1）矢量还是标量？</a:t>
            </a:r>
            <a:endParaRPr lang="zh-CN" altLang="en-US" sz="2900" b="1" i="0" dirty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文本4"/>
          <p:cNvSpPr txBox="1"/>
          <p:nvPr/>
        </p:nvSpPr>
        <p:spPr>
          <a:xfrm>
            <a:off x="935555" y="3519478"/>
            <a:ext cx="1588865" cy="711994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algn="l"/>
            <a:r>
              <a:rPr lang="zh-CN" altLang="en-US" sz="3600" b="1" i="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理解：</a:t>
            </a:r>
            <a:endParaRPr lang="zh-CN" altLang="en-US" sz="3600" b="1" i="0" dirty="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文本5"/>
          <p:cNvSpPr txBox="1"/>
          <p:nvPr/>
        </p:nvSpPr>
        <p:spPr>
          <a:xfrm>
            <a:off x="3106322" y="4229490"/>
            <a:ext cx="6364518" cy="634367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algn="l"/>
            <a:r>
              <a:rPr lang="zh-CN" altLang="en-US" sz="290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（2）有无正负？</a:t>
            </a:r>
            <a:endParaRPr lang="zh-CN" altLang="en-US" sz="2900" b="1" i="0" dirty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9" name="文本6"/>
          <p:cNvSpPr txBox="1"/>
          <p:nvPr/>
        </p:nvSpPr>
        <p:spPr>
          <a:xfrm>
            <a:off x="3084509" y="4815211"/>
            <a:ext cx="6410325" cy="634367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algn="l"/>
            <a:r>
              <a:rPr lang="zh-CN" altLang="en-US" sz="290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（3）状态量还是过程量？</a:t>
            </a:r>
            <a:endParaRPr lang="zh-CN" altLang="en-US" sz="2900" b="1" i="0" dirty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" name="文本7"/>
          <p:cNvSpPr txBox="1"/>
          <p:nvPr/>
        </p:nvSpPr>
        <p:spPr>
          <a:xfrm>
            <a:off x="3084700" y="5449100"/>
            <a:ext cx="4659872" cy="634367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algn="l"/>
            <a:r>
              <a:rPr lang="zh-CN" altLang="en-US" sz="290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（4）相对性</a:t>
            </a:r>
            <a:endParaRPr lang="zh-CN" altLang="en-US" sz="2900" b="1" i="0" dirty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1" name="文本8"/>
          <p:cNvSpPr txBox="1"/>
          <p:nvPr/>
        </p:nvSpPr>
        <p:spPr>
          <a:xfrm>
            <a:off x="935317" y="790042"/>
            <a:ext cx="8639175" cy="649665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algn="l"/>
            <a:r>
              <a:rPr lang="zh-CN" altLang="en-US" sz="3000" b="1" i="0" dirty="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1.定义： </a:t>
            </a:r>
            <a:r>
              <a:rPr lang="zh-CN" altLang="en-US" sz="290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物体由于运动而具有的能叫做动能</a:t>
            </a:r>
            <a:endParaRPr lang="zh-CN" altLang="en-US" sz="2900" b="1" i="0" dirty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6" grpId="0" animBg="1"/>
      <p:bldP spid="8" grpId="0" animBg="1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1"/>
          <p:cNvSpPr txBox="1"/>
          <p:nvPr/>
        </p:nvSpPr>
        <p:spPr>
          <a:xfrm>
            <a:off x="867880" y="984323"/>
            <a:ext cx="10634662" cy="2409836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algn="l"/>
            <a:r>
              <a:rPr lang="zh-CN" altLang="en-US" sz="290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1.下列几种情况中，甲、乙两物体的动能相等的是(     )</a:t>
            </a:r>
            <a:endParaRPr lang="zh-CN" altLang="en-US" sz="2900" b="1" i="0" dirty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0" algn="l"/>
            <a:r>
              <a:rPr lang="zh-CN" altLang="en-US" sz="2900" b="1" i="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  </a:t>
            </a:r>
            <a:r>
              <a:rPr lang="zh-CN" altLang="en-US" sz="290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A．甲的速度是乙的2倍，乙的质量是甲的2倍</a:t>
            </a:r>
            <a:endParaRPr lang="zh-CN" altLang="en-US" sz="2900" b="1" i="0" dirty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0" algn="l"/>
            <a:r>
              <a:rPr lang="zh-CN" altLang="en-US" sz="2900" b="1" i="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  </a:t>
            </a:r>
            <a:r>
              <a:rPr lang="zh-CN" altLang="en-US" sz="290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B．甲的质量是乙的2倍，乙的速度是甲的2倍</a:t>
            </a:r>
            <a:endParaRPr lang="zh-CN" altLang="en-US" sz="2900" b="1" i="0" dirty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0" algn="l"/>
            <a:r>
              <a:rPr lang="zh-CN" altLang="en-US" sz="2900" b="1" i="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  </a:t>
            </a:r>
            <a:r>
              <a:rPr lang="zh-CN" altLang="en-US" sz="290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C．甲的质量是乙的4倍，乙的速度是甲的2倍</a:t>
            </a:r>
            <a:endParaRPr lang="zh-CN" altLang="en-US" sz="2900" b="1" i="0" dirty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0" algn="l"/>
            <a:r>
              <a:rPr lang="zh-CN" altLang="en-US" sz="2900" b="1" i="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  </a:t>
            </a:r>
            <a:r>
              <a:rPr lang="zh-CN" altLang="en-US" sz="290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D．质量相同，速度大小也相同，但甲向东运动，乙向西运动</a:t>
            </a:r>
            <a:endParaRPr lang="zh-CN" altLang="en-US" sz="2900" b="1" i="0" dirty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文本2"/>
          <p:cNvSpPr txBox="1"/>
          <p:nvPr/>
        </p:nvSpPr>
        <p:spPr>
          <a:xfrm>
            <a:off x="9518599" y="1043368"/>
            <a:ext cx="704088" cy="599408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algn="l"/>
            <a:r>
              <a:rPr lang="zh-CN" altLang="en-US" sz="2800" b="1" i="0" dirty="0">
                <a:solidFill>
                  <a:srgbClr val="FF0000"/>
                </a:solidFill>
                <a:latin typeface="Arial" panose="020B0604020202020204"/>
                <a:ea typeface="Arial" panose="020B0604020202020204"/>
              </a:rPr>
              <a:t>CD</a:t>
            </a:r>
            <a:endParaRPr lang="zh-CN" altLang="en-US" sz="2800" b="1" i="0" dirty="0">
              <a:solidFill>
                <a:srgbClr val="FF0000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4" name="形状1"/>
          <p:cNvSpPr txBox="1"/>
          <p:nvPr/>
        </p:nvSpPr>
        <p:spPr>
          <a:xfrm>
            <a:off x="107823" y="928297"/>
            <a:ext cx="11976917" cy="23717"/>
          </a:xfrm>
          <a:prstGeom prst="line">
            <a:avLst/>
          </a:prstGeom>
          <a:solidFill>
            <a:srgbClr val="FFFFFF">
              <a:alpha val="0"/>
            </a:srgbClr>
          </a:solidFill>
          <a:ln w="23812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 wrap="square" rtlCol="0" anchor="ctr"/>
          <a:lstStyle/>
          <a:p>
            <a:pPr marL="0" algn="ctr"/>
          </a:p>
        </p:txBody>
      </p:sp>
      <p:sp>
        <p:nvSpPr>
          <p:cNvPr id="5" name="文本3"/>
          <p:cNvSpPr txBox="1"/>
          <p:nvPr/>
        </p:nvSpPr>
        <p:spPr>
          <a:xfrm>
            <a:off x="867499" y="3398491"/>
            <a:ext cx="9524048" cy="2409836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algn="l"/>
            <a:r>
              <a:rPr lang="zh-CN" altLang="en-US" sz="290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2.质量一定的物体（     ）</a:t>
            </a:r>
            <a:endParaRPr lang="zh-CN" altLang="en-US" sz="2900" b="1" i="0" dirty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0" algn="l"/>
            <a:r>
              <a:rPr lang="zh-CN" altLang="en-US" sz="2900" b="1" i="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  </a:t>
            </a:r>
            <a:r>
              <a:rPr lang="zh-CN" altLang="en-US" sz="290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A.速度发生变化时，动能一定发生变化</a:t>
            </a:r>
            <a:endParaRPr lang="zh-CN" altLang="en-US" sz="2900" b="1" i="0" dirty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0" algn="l"/>
            <a:r>
              <a:rPr lang="zh-CN" altLang="en-US" sz="2900" b="1" i="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  </a:t>
            </a:r>
            <a:r>
              <a:rPr lang="zh-CN" altLang="en-US" sz="290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B.速度发生变化时，动能不一定发生变化</a:t>
            </a:r>
            <a:endParaRPr lang="zh-CN" altLang="en-US" sz="2900" b="1" i="0" dirty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0" algn="l"/>
            <a:r>
              <a:rPr lang="zh-CN" altLang="en-US" sz="2900" b="1" i="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  </a:t>
            </a:r>
            <a:r>
              <a:rPr lang="zh-CN" altLang="en-US" sz="290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C.速度不变时，其动能一定不变</a:t>
            </a:r>
            <a:endParaRPr lang="zh-CN" altLang="en-US" sz="2900" b="1" i="0" dirty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0" algn="l"/>
            <a:r>
              <a:rPr lang="zh-CN" altLang="en-US" sz="2900" b="1" i="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  </a:t>
            </a:r>
            <a:r>
              <a:rPr lang="zh-CN" altLang="en-US" sz="290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D.动能不变时，速度一定不变</a:t>
            </a:r>
            <a:endParaRPr lang="zh-CN" altLang="en-US" sz="2900" b="1" i="0" dirty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文本4"/>
          <p:cNvSpPr txBox="1"/>
          <p:nvPr/>
        </p:nvSpPr>
        <p:spPr>
          <a:xfrm>
            <a:off x="4457576" y="3437954"/>
            <a:ext cx="684466" cy="599408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algn="l"/>
            <a:r>
              <a:rPr lang="zh-CN" altLang="en-US" sz="2800" b="1" i="0" dirty="0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</a:rPr>
              <a:t>BC</a:t>
            </a:r>
            <a:endParaRPr lang="zh-CN" altLang="en-US" sz="2800" b="1" i="0" dirty="0">
              <a:solidFill>
                <a:srgbClr val="FF0000"/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7" name="形状2"/>
          <p:cNvSpPr txBox="1"/>
          <p:nvPr/>
        </p:nvSpPr>
        <p:spPr>
          <a:xfrm>
            <a:off x="63856" y="309086"/>
            <a:ext cx="2349732" cy="516950"/>
          </a:xfrm>
          <a:prstGeom prst="rect">
            <a:avLst/>
          </a:prstGeom>
          <a:solidFill>
            <a:srgbClr val="D0D0EF"/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wrap="square" rtlCol="0" anchor="t"/>
          <a:lstStyle/>
          <a:p>
            <a:pPr marL="0" algn="l"/>
            <a:r>
              <a:rPr lang="zh-CN" altLang="en-US" sz="3000" b="1" i="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课堂练习：</a:t>
            </a:r>
            <a:endParaRPr lang="zh-CN" altLang="en-US" sz="3000" b="1" i="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830" y="377443"/>
            <a:ext cx="9525" cy="9525"/>
          </a:xfrm>
          <a:prstGeom prst="rect">
            <a:avLst/>
          </a:prstGeom>
          <a:ln w="9525">
            <a:solidFill>
              <a:srgbClr val="FFFFFF">
                <a:alpha val="0"/>
              </a:srgbClr>
            </a:solidFill>
            <a:prstDash val="solid"/>
          </a:ln>
        </p:spPr>
      </p:pic>
      <p:sp>
        <p:nvSpPr>
          <p:cNvPr id="3" name="形状1"/>
          <p:cNvSpPr txBox="1"/>
          <p:nvPr/>
        </p:nvSpPr>
        <p:spPr>
          <a:xfrm>
            <a:off x="556670" y="897873"/>
            <a:ext cx="4932776" cy="459809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  <a:prstDash val="solid"/>
          </a:ln>
        </p:spPr>
        <p:txBody>
          <a:bodyPr wrap="square" rtlCol="0" anchor="t"/>
          <a:lstStyle/>
          <a:p>
            <a:pPr marL="0" algn="l"/>
            <a:r>
              <a:rPr lang="zh-CN" altLang="en-US" sz="2390" b="1" i="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1. </a:t>
            </a:r>
            <a:r>
              <a:rPr lang="zh-CN" altLang="en-US" sz="2390" b="1" i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W</a:t>
            </a:r>
            <a:r>
              <a:rPr lang="zh-CN" altLang="en-US" sz="3180" b="1" i="1" baseline="-25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G</a:t>
            </a:r>
            <a:r>
              <a:rPr lang="zh-CN" altLang="en-US" sz="239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＝</a:t>
            </a:r>
            <a:r>
              <a:rPr lang="zh-CN" altLang="en-US" sz="2390" b="1" i="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2390" b="1" i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mgh</a:t>
            </a:r>
            <a:r>
              <a:rPr lang="zh-CN" altLang="en-US" sz="3180" b="1" i="0" baseline="-25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1 </a:t>
            </a:r>
            <a:r>
              <a:rPr lang="zh-CN" altLang="en-US" sz="2390" b="1" i="1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－</a:t>
            </a:r>
            <a:r>
              <a:rPr lang="zh-CN" altLang="en-US" sz="2390" b="1" i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mgh</a:t>
            </a:r>
            <a:r>
              <a:rPr lang="zh-CN" altLang="en-US" sz="3180" b="1" i="0" baseline="-25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390" b="1" i="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 = -</a:t>
            </a:r>
            <a:r>
              <a:rPr lang="zh-CN" altLang="en-US" sz="1990" b="1" i="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zh-CN" altLang="en-US" sz="2390" b="1" i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E</a:t>
            </a:r>
            <a:r>
              <a:rPr lang="zh-CN" altLang="en-US" sz="3180" b="1" i="1" baseline="-25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P</a:t>
            </a:r>
            <a:endParaRPr lang="zh-CN" altLang="en-US" sz="3180" b="1" i="1" baseline="-25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4" name="形状2"/>
          <p:cNvSpPr txBox="1"/>
          <p:nvPr/>
        </p:nvSpPr>
        <p:spPr>
          <a:xfrm>
            <a:off x="-494681" y="1659768"/>
            <a:ext cx="6247209" cy="563785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  <a:prstDash val="solid"/>
          </a:ln>
        </p:spPr>
        <p:txBody>
          <a:bodyPr wrap="square" rtlCol="0" anchor="t"/>
          <a:lstStyle/>
          <a:p>
            <a:pPr marL="0" algn="ctr">
              <a:buFont typeface="Arial" panose="020B0604020202020204"/>
              <a:buChar char=" "/>
            </a:pPr>
            <a:r>
              <a:rPr lang="zh-CN" altLang="en-US" sz="2390" b="1" i="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2. </a:t>
            </a:r>
            <a:r>
              <a:rPr lang="zh-CN" altLang="en-US" sz="2390" b="1" i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W</a:t>
            </a:r>
            <a:r>
              <a:rPr lang="zh-CN" altLang="en-US" sz="3180" b="1" i="0" baseline="-250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弹</a:t>
            </a:r>
            <a:r>
              <a:rPr lang="zh-CN" altLang="en-US" sz="2390" b="1" i="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=                              = -</a:t>
            </a:r>
            <a:r>
              <a:rPr lang="zh-CN" altLang="en-US" sz="1990" b="1" i="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zh-CN" altLang="en-US" sz="2390" b="1" i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E</a:t>
            </a:r>
            <a:r>
              <a:rPr lang="zh-CN" altLang="en-US" sz="3180" b="1" i="1" baseline="-25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P</a:t>
            </a:r>
            <a:endParaRPr lang="zh-CN" altLang="en-US" sz="3180" b="1" i="1" baseline="-25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5" name="形状3"/>
          <p:cNvSpPr txBox="1"/>
          <p:nvPr/>
        </p:nvSpPr>
        <p:spPr>
          <a:xfrm>
            <a:off x="1717157" y="1552536"/>
            <a:ext cx="2305495" cy="62157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9525">
            <a:solidFill>
              <a:srgbClr val="FFFFFF">
                <a:alpha val="0"/>
              </a:srgbClr>
            </a:solidFill>
            <a:prstDash val="solid"/>
          </a:ln>
        </p:spPr>
        <p:txBody>
          <a:bodyPr wrap="square" rtlCol="0" anchor="t"/>
          <a:lstStyle/>
          <a:p>
            <a:pPr marL="0" algn="l"/>
            <a:r>
              <a:rPr lang="zh-CN" altLang="en-US" sz="1790" b="0" i="0" dirty="0">
                <a:solidFill>
                  <a:srgbClr val="FFFFFF">
                    <a:alpha val="0"/>
                  </a:srgbClr>
                </a:solidFill>
                <a:latin typeface="Arial" panose="020B0604020202020204"/>
                <a:ea typeface="Arial" panose="020B0604020202020204"/>
              </a:rPr>
              <a:t> </a:t>
            </a:r>
            <a:endParaRPr lang="zh-CN" altLang="en-US" sz="1790" b="0" i="0" dirty="0">
              <a:solidFill>
                <a:srgbClr val="FFFFFF">
                  <a:alpha val="0"/>
                </a:srgbClr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6" name="形状4"/>
          <p:cNvSpPr txBox="1"/>
          <p:nvPr/>
        </p:nvSpPr>
        <p:spPr>
          <a:xfrm>
            <a:off x="211236" y="124987"/>
            <a:ext cx="1742513" cy="521113"/>
          </a:xfrm>
          <a:prstGeom prst="rect">
            <a:avLst/>
          </a:prstGeom>
          <a:solidFill>
            <a:srgbClr val="D0D0EF"/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wrap="square" rtlCol="0" anchor="t"/>
          <a:lstStyle/>
          <a:p>
            <a:pPr marL="0" algn="l"/>
            <a:r>
              <a:rPr lang="zh-CN" altLang="en-US" sz="279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功能关系</a:t>
            </a:r>
            <a:endParaRPr lang="zh-CN" altLang="en-US" sz="2790" b="1" i="0" dirty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文本1"/>
          <p:cNvSpPr txBox="1"/>
          <p:nvPr/>
        </p:nvSpPr>
        <p:spPr>
          <a:xfrm>
            <a:off x="8403443" y="148292"/>
            <a:ext cx="3773443" cy="650309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algn="l"/>
            <a:r>
              <a:rPr lang="zh-CN" altLang="en-US" sz="2390" b="1" i="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功与能量的转化紧密相连</a:t>
            </a:r>
            <a:endParaRPr lang="zh-CN" altLang="en-US" sz="2390" b="1" i="0" dirty="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形状5"/>
          <p:cNvSpPr txBox="1"/>
          <p:nvPr/>
        </p:nvSpPr>
        <p:spPr>
          <a:xfrm>
            <a:off x="5749752" y="897892"/>
            <a:ext cx="5376608" cy="459809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  <a:prstDash val="solid"/>
          </a:ln>
        </p:spPr>
        <p:txBody>
          <a:bodyPr wrap="square" rtlCol="0" anchor="t"/>
          <a:lstStyle/>
          <a:p>
            <a:pPr marL="0" algn="l"/>
            <a:r>
              <a:rPr lang="zh-CN" altLang="en-US" sz="2390" b="1" i="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重力</a:t>
            </a:r>
            <a:r>
              <a:rPr lang="zh-CN" altLang="en-US" sz="2390" b="1" i="0" dirty="0">
                <a:solidFill>
                  <a:srgbClr val="00B050"/>
                </a:solidFill>
                <a:latin typeface="黑体" panose="02010609060101010101" charset="-122"/>
                <a:ea typeface="黑体" panose="02010609060101010101" charset="-122"/>
              </a:rPr>
              <a:t>做功</a:t>
            </a:r>
            <a:r>
              <a:rPr lang="zh-CN" altLang="en-US" sz="239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对应于</a:t>
            </a:r>
            <a:r>
              <a:rPr lang="zh-CN" altLang="en-US" sz="2390" b="1" i="0" dirty="0">
                <a:solidFill>
                  <a:srgbClr val="00B050"/>
                </a:solidFill>
                <a:latin typeface="黑体" panose="02010609060101010101" charset="-122"/>
                <a:ea typeface="黑体" panose="02010609060101010101" charset="-122"/>
              </a:rPr>
              <a:t>重力势能的变化；</a:t>
            </a:r>
            <a:endParaRPr lang="zh-CN" altLang="en-US" sz="2390" b="1" i="0" dirty="0">
              <a:solidFill>
                <a:srgbClr val="00B05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9" name="形状6"/>
          <p:cNvSpPr txBox="1"/>
          <p:nvPr/>
        </p:nvSpPr>
        <p:spPr>
          <a:xfrm>
            <a:off x="349720" y="3059392"/>
            <a:ext cx="5469941" cy="459810"/>
          </a:xfrm>
          <a:prstGeom prst="rect">
            <a:avLst/>
          </a:prstGeom>
          <a:solidFill>
            <a:srgbClr val="FFCC99"/>
          </a:solidFill>
          <a:ln w="9525">
            <a:solidFill>
              <a:srgbClr val="FFFFFF">
                <a:alpha val="0"/>
              </a:srgbClr>
            </a:solidFill>
            <a:prstDash val="solid"/>
          </a:ln>
        </p:spPr>
        <p:txBody>
          <a:bodyPr wrap="square" rtlCol="0" anchor="t"/>
          <a:lstStyle/>
          <a:p>
            <a:pPr marL="0" algn="ctr"/>
            <a:r>
              <a:rPr lang="zh-CN" altLang="en-US" sz="239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那么动能的变化和什么力做功有关？</a:t>
            </a:r>
            <a:endParaRPr lang="zh-CN" altLang="en-US" sz="2390" b="1" i="0" dirty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" name="形状7"/>
          <p:cNvSpPr txBox="1"/>
          <p:nvPr/>
        </p:nvSpPr>
        <p:spPr>
          <a:xfrm>
            <a:off x="5764244" y="1556073"/>
            <a:ext cx="5816221" cy="459809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  <a:prstDash val="solid"/>
          </a:ln>
        </p:spPr>
        <p:txBody>
          <a:bodyPr wrap="square" rtlCol="0" anchor="t"/>
          <a:lstStyle/>
          <a:p>
            <a:pPr marL="0" algn="l"/>
            <a:r>
              <a:rPr lang="zh-CN" altLang="en-US" sz="2390" b="1" i="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弹簧弹力</a:t>
            </a:r>
            <a:r>
              <a:rPr lang="zh-CN" altLang="en-US" sz="2390" b="1" i="0" dirty="0">
                <a:solidFill>
                  <a:srgbClr val="7030A0"/>
                </a:solidFill>
                <a:latin typeface="黑体" panose="02010609060101010101" charset="-122"/>
                <a:ea typeface="黑体" panose="02010609060101010101" charset="-122"/>
              </a:rPr>
              <a:t>做功</a:t>
            </a:r>
            <a:r>
              <a:rPr lang="zh-CN" altLang="en-US" sz="239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对应于</a:t>
            </a:r>
            <a:r>
              <a:rPr lang="zh-CN" altLang="en-US" sz="2390" b="1" i="0" dirty="0">
                <a:solidFill>
                  <a:srgbClr val="7030A0"/>
                </a:solidFill>
                <a:latin typeface="黑体" panose="02010609060101010101" charset="-122"/>
                <a:ea typeface="黑体" panose="02010609060101010101" charset="-122"/>
              </a:rPr>
              <a:t>弹性势能的变化。</a:t>
            </a:r>
            <a:endParaRPr lang="zh-CN" altLang="en-US" sz="2390" b="1" i="0" dirty="0">
              <a:solidFill>
                <a:srgbClr val="7030A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1" name="形状8"/>
          <p:cNvSpPr txBox="1"/>
          <p:nvPr/>
        </p:nvSpPr>
        <p:spPr>
          <a:xfrm>
            <a:off x="210760" y="2957992"/>
            <a:ext cx="11976917" cy="23717"/>
          </a:xfrm>
          <a:prstGeom prst="line">
            <a:avLst/>
          </a:prstGeom>
          <a:solidFill>
            <a:srgbClr val="FFFFFF">
              <a:alpha val="0"/>
            </a:srgbClr>
          </a:solidFill>
          <a:ln w="23812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 wrap="square" rtlCol="0" anchor="ctr"/>
          <a:lstStyle/>
          <a:p>
            <a:pPr marL="0" algn="ctr"/>
          </a:p>
        </p:txBody>
      </p:sp>
      <p:sp>
        <p:nvSpPr>
          <p:cNvPr id="12" name="形状9"/>
          <p:cNvSpPr txBox="1"/>
          <p:nvPr/>
        </p:nvSpPr>
        <p:spPr>
          <a:xfrm>
            <a:off x="5104964" y="923019"/>
            <a:ext cx="702393" cy="409643"/>
          </a:xfrm>
          <a:prstGeom prst="rightArrow">
            <a:avLst/>
          </a:prstGeom>
          <a:solidFill>
            <a:srgbClr val="FFC000"/>
          </a:solidFill>
          <a:ln w="17462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square" rtlCol="0" anchor="ctr"/>
          <a:lstStyle/>
          <a:p>
            <a:pPr marL="0" algn="ctr"/>
          </a:p>
        </p:txBody>
      </p:sp>
      <p:sp>
        <p:nvSpPr>
          <p:cNvPr id="13" name="形状10"/>
          <p:cNvSpPr txBox="1"/>
          <p:nvPr/>
        </p:nvSpPr>
        <p:spPr>
          <a:xfrm>
            <a:off x="5111639" y="1569208"/>
            <a:ext cx="702393" cy="409643"/>
          </a:xfrm>
          <a:prstGeom prst="rightArrow">
            <a:avLst/>
          </a:prstGeom>
          <a:solidFill>
            <a:srgbClr val="FFC000"/>
          </a:solidFill>
          <a:ln w="17462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square" rtlCol="0" anchor="ctr"/>
          <a:lstStyle/>
          <a:p>
            <a:pPr marL="0" algn="ctr"/>
          </a:p>
        </p:txBody>
      </p:sp>
      <p:pic>
        <p:nvPicPr>
          <p:cNvPr id="14" name="图片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05038" y="11081610"/>
            <a:ext cx="328873" cy="252979"/>
          </a:xfrm>
          <a:prstGeom prst="rect">
            <a:avLst/>
          </a:prstGeom>
          <a:ln w="9525">
            <a:solidFill>
              <a:srgbClr val="FFFFFF">
                <a:alpha val="0"/>
              </a:srgbClr>
            </a:solidFill>
            <a:prstDash val="solid"/>
          </a:ln>
        </p:spPr>
      </p:pic>
      <p:pic>
        <p:nvPicPr>
          <p:cNvPr id="15" name="图片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778" y="4594031"/>
            <a:ext cx="3618890" cy="1145429"/>
          </a:xfrm>
          <a:prstGeom prst="rect">
            <a:avLst/>
          </a:prstGeom>
          <a:ln w="9525">
            <a:solidFill>
              <a:srgbClr val="FFFFFF">
                <a:alpha val="0"/>
              </a:srgbClr>
            </a:solidFill>
            <a:prstDash val="solid"/>
          </a:ln>
        </p:spPr>
      </p:pic>
      <p:grpSp>
        <p:nvGrpSpPr>
          <p:cNvPr id="16" name="组合1"/>
          <p:cNvGrpSpPr/>
          <p:nvPr/>
        </p:nvGrpSpPr>
        <p:grpSpPr>
          <a:xfrm>
            <a:off x="-589187" y="2033908"/>
            <a:ext cx="6247209" cy="927868"/>
            <a:chOff x="0" y="0"/>
            <a:chExt cx="6247209" cy="927868"/>
          </a:xfrm>
        </p:grpSpPr>
        <p:sp>
          <p:nvSpPr>
            <p:cNvPr id="17" name="形状24"/>
            <p:cNvSpPr txBox="1"/>
            <p:nvPr/>
          </p:nvSpPr>
          <p:spPr>
            <a:xfrm>
              <a:off x="0" y="260584"/>
              <a:ext cx="6247209" cy="56378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  <a:prstDash val="solid"/>
            </a:ln>
          </p:spPr>
          <p:txBody>
            <a:bodyPr wrap="square" rtlCol="0" anchor="t"/>
            <a:lstStyle/>
            <a:p>
              <a:pPr marL="0" algn="ctr">
                <a:buFont typeface="Arial" panose="020B0604020202020204"/>
                <a:buChar char=" "/>
              </a:pPr>
              <a:r>
                <a:rPr lang="zh-CN" altLang="en-US" sz="2390" b="1" i="0" dirty="0">
                  <a:solidFill>
                    <a:srgbClr val="000000"/>
                  </a:solidFill>
                  <a:latin typeface="Times New Roman" panose="02020603050405020304"/>
                  <a:ea typeface="Times New Roman" panose="02020603050405020304"/>
                </a:rPr>
                <a:t>3. </a:t>
              </a:r>
              <a:r>
                <a:rPr lang="zh-CN" altLang="en-US" sz="2390" b="1" i="1" dirty="0">
                  <a:solidFill>
                    <a:srgbClr val="000000"/>
                  </a:solidFill>
                  <a:latin typeface="Times New Roman" panose="02020603050405020304"/>
                  <a:ea typeface="Times New Roman" panose="02020603050405020304"/>
                </a:rPr>
                <a:t>W</a:t>
              </a:r>
              <a:r>
                <a:rPr lang="zh-CN" altLang="en-US" sz="2390" b="1" i="1" baseline="-25000" dirty="0">
                  <a:solidFill>
                    <a:srgbClr val="000000"/>
                  </a:solidFill>
                  <a:latin typeface="Times New Roman" panose="02020603050405020304"/>
                  <a:ea typeface="Times New Roman" panose="02020603050405020304"/>
                </a:rPr>
                <a:t>合</a:t>
              </a:r>
              <a:r>
                <a:rPr lang="zh-CN" altLang="en-US" sz="2390" b="1" i="0" dirty="0">
                  <a:solidFill>
                    <a:srgbClr val="000000"/>
                  </a:solidFill>
                  <a:latin typeface="Times New Roman" panose="02020603050405020304"/>
                  <a:ea typeface="Times New Roman" panose="02020603050405020304"/>
                </a:rPr>
                <a:t>=                              = </a:t>
              </a:r>
              <a:r>
                <a:rPr lang="zh-CN" altLang="en-US" sz="1990" b="1" i="0" dirty="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△</a:t>
              </a:r>
              <a:r>
                <a:rPr lang="zh-CN" altLang="en-US" sz="2390" b="1" i="1" dirty="0">
                  <a:solidFill>
                    <a:srgbClr val="000000"/>
                  </a:solidFill>
                  <a:latin typeface="Times New Roman" panose="02020603050405020304"/>
                  <a:ea typeface="Times New Roman" panose="02020603050405020304"/>
                </a:rPr>
                <a:t>E</a:t>
              </a:r>
              <a:r>
                <a:rPr lang="zh-CN" altLang="en-US" sz="3180" b="1" i="1" baseline="-25000" dirty="0">
                  <a:solidFill>
                    <a:srgbClr val="000000"/>
                  </a:solidFill>
                  <a:latin typeface="Times New Roman" panose="02020603050405020304"/>
                  <a:ea typeface="Times New Roman" panose="02020603050405020304"/>
                </a:rPr>
                <a:t>k</a:t>
              </a:r>
              <a:endParaRPr lang="zh-CN" altLang="en-US" sz="3180" b="1" i="1" baseline="-25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pic>
          <p:nvPicPr>
            <p:cNvPr id="18" name="公式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280284" y="0"/>
              <a:ext cx="2146754" cy="927868"/>
            </a:xfrm>
            <a:prstGeom prst="rect">
              <a:avLst/>
            </a:prstGeom>
          </p:spPr>
        </p:pic>
      </p:grpSp>
      <p:sp>
        <p:nvSpPr>
          <p:cNvPr id="19" name="形状11"/>
          <p:cNvSpPr txBox="1"/>
          <p:nvPr/>
        </p:nvSpPr>
        <p:spPr>
          <a:xfrm>
            <a:off x="5111486" y="2258509"/>
            <a:ext cx="702393" cy="409643"/>
          </a:xfrm>
          <a:prstGeom prst="rightArrow">
            <a:avLst/>
          </a:prstGeom>
          <a:solidFill>
            <a:srgbClr val="FFC000"/>
          </a:solidFill>
          <a:ln w="17462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square" rtlCol="0" anchor="ctr"/>
          <a:lstStyle/>
          <a:p>
            <a:pPr marL="0" algn="ctr"/>
          </a:p>
        </p:txBody>
      </p:sp>
      <p:sp>
        <p:nvSpPr>
          <p:cNvPr id="20" name="形状12"/>
          <p:cNvSpPr txBox="1"/>
          <p:nvPr/>
        </p:nvSpPr>
        <p:spPr>
          <a:xfrm>
            <a:off x="5764054" y="2233192"/>
            <a:ext cx="5816221" cy="459809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  <a:prstDash val="solid"/>
          </a:ln>
        </p:spPr>
        <p:txBody>
          <a:bodyPr wrap="square" rtlCol="0" anchor="t"/>
          <a:lstStyle/>
          <a:p>
            <a:pPr marL="0" algn="l"/>
            <a:r>
              <a:rPr lang="zh-CN" altLang="en-US" sz="2390" b="1" i="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合外力</a:t>
            </a:r>
            <a:r>
              <a:rPr lang="zh-CN" altLang="en-US" sz="2390" b="1" i="0" dirty="0">
                <a:solidFill>
                  <a:srgbClr val="7030A0"/>
                </a:solidFill>
                <a:latin typeface="黑体" panose="02010609060101010101" charset="-122"/>
                <a:ea typeface="黑体" panose="02010609060101010101" charset="-122"/>
              </a:rPr>
              <a:t>做功</a:t>
            </a:r>
            <a:r>
              <a:rPr lang="zh-CN" altLang="en-US" sz="239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对应于</a:t>
            </a:r>
            <a:r>
              <a:rPr lang="zh-CN" altLang="en-US" sz="2390" b="1" i="0" dirty="0">
                <a:solidFill>
                  <a:srgbClr val="7030A0"/>
                </a:solidFill>
                <a:latin typeface="黑体" panose="02010609060101010101" charset="-122"/>
                <a:ea typeface="黑体" panose="02010609060101010101" charset="-122"/>
              </a:rPr>
              <a:t>动能的变化。</a:t>
            </a:r>
            <a:endParaRPr lang="zh-CN" altLang="en-US" sz="2390" b="1" i="0" dirty="0">
              <a:solidFill>
                <a:srgbClr val="7030A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1" name="形状13"/>
          <p:cNvSpPr txBox="1"/>
          <p:nvPr/>
        </p:nvSpPr>
        <p:spPr>
          <a:xfrm>
            <a:off x="211064" y="3877989"/>
            <a:ext cx="1828238" cy="521113"/>
          </a:xfrm>
          <a:prstGeom prst="rect">
            <a:avLst/>
          </a:prstGeom>
          <a:solidFill>
            <a:srgbClr val="D0D0EF"/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wrap="square" rtlCol="0" anchor="t"/>
          <a:lstStyle/>
          <a:p>
            <a:pPr marL="0" algn="l"/>
            <a:r>
              <a:rPr lang="zh-CN" altLang="en-US" sz="279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动能定理</a:t>
            </a:r>
            <a:endParaRPr lang="zh-CN" altLang="en-US" sz="2790" b="1" i="0" dirty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2" name="形状14"/>
          <p:cNvSpPr txBox="1"/>
          <p:nvPr/>
        </p:nvSpPr>
        <p:spPr>
          <a:xfrm>
            <a:off x="797560" y="2186940"/>
            <a:ext cx="9257665" cy="635635"/>
          </a:xfrm>
          <a:prstGeom prst="rect">
            <a:avLst/>
          </a:prstGeom>
          <a:solidFill>
            <a:srgbClr val="FFFFFF">
              <a:alpha val="0"/>
            </a:srgbClr>
          </a:solidFill>
          <a:ln w="28575">
            <a:solidFill>
              <a:srgbClr val="FF0000"/>
            </a:solidFill>
            <a:prstDash val="solid"/>
          </a:ln>
        </p:spPr>
        <p:txBody>
          <a:bodyPr wrap="square" rtlCol="0" anchor="ctr"/>
          <a:lstStyle/>
          <a:p>
            <a:pPr marL="0" algn="ctr"/>
          </a:p>
        </p:txBody>
      </p:sp>
      <p:sp>
        <p:nvSpPr>
          <p:cNvPr id="23" name="形状15"/>
          <p:cNvSpPr txBox="1"/>
          <p:nvPr/>
        </p:nvSpPr>
        <p:spPr>
          <a:xfrm>
            <a:off x="6034535" y="3484594"/>
            <a:ext cx="3803997" cy="456201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FFFFF">
                <a:alpha val="0"/>
              </a:srgbClr>
            </a:solidFill>
            <a:prstDash val="solid"/>
          </a:ln>
        </p:spPr>
        <p:txBody>
          <a:bodyPr wrap="square" rtlCol="0" anchor="t"/>
          <a:lstStyle/>
          <a:p>
            <a:pPr marL="0" algn="l"/>
            <a:r>
              <a:rPr lang="zh-CN" altLang="en-US" sz="2390" b="1" i="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1. </a:t>
            </a:r>
            <a:r>
              <a:rPr lang="zh-CN" altLang="en-US" sz="239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对“</a:t>
            </a:r>
            <a:r>
              <a:rPr lang="zh-CN" altLang="en-US" sz="2390" b="1" i="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变化</a:t>
            </a:r>
            <a:r>
              <a:rPr lang="zh-CN" altLang="en-US" sz="239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”的理解：</a:t>
            </a:r>
            <a:endParaRPr lang="zh-CN" altLang="en-US" sz="2390" b="1" i="0" dirty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4" name="形状16"/>
          <p:cNvSpPr txBox="1"/>
          <p:nvPr/>
        </p:nvSpPr>
        <p:spPr>
          <a:xfrm>
            <a:off x="3909971" y="4066180"/>
            <a:ext cx="7575755" cy="520188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  <a:prstDash val="solid"/>
          </a:ln>
        </p:spPr>
        <p:txBody>
          <a:bodyPr wrap="square" rtlCol="0" anchor="t"/>
          <a:lstStyle/>
          <a:p>
            <a:pPr marL="0" algn="r"/>
            <a:r>
              <a:rPr lang="zh-CN" altLang="en-US" sz="2790" b="1" i="0" dirty="0">
                <a:solidFill>
                  <a:srgbClr val="000000"/>
                </a:solidFill>
                <a:latin typeface="华文中宋"/>
                <a:ea typeface="华文中宋"/>
              </a:rPr>
              <a:t>①</a:t>
            </a:r>
            <a:r>
              <a:rPr lang="zh-CN" altLang="en-US" sz="2790" b="1" i="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2790" b="1" i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W</a:t>
            </a:r>
            <a:r>
              <a:rPr lang="zh-CN" altLang="en-US" sz="2790" b="1" i="0" dirty="0">
                <a:solidFill>
                  <a:srgbClr val="000000"/>
                </a:solidFill>
                <a:latin typeface="华文中宋"/>
                <a:ea typeface="华文中宋"/>
              </a:rPr>
              <a:t>＞</a:t>
            </a:r>
            <a:r>
              <a:rPr lang="zh-CN" altLang="en-US" sz="2790" b="1" i="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0</a:t>
            </a:r>
            <a:r>
              <a:rPr lang="zh-CN" altLang="en-US" sz="2790" b="1" i="0" dirty="0">
                <a:solidFill>
                  <a:srgbClr val="000000"/>
                </a:solidFill>
                <a:latin typeface="华文中宋"/>
                <a:ea typeface="华文中宋"/>
              </a:rPr>
              <a:t>，</a:t>
            </a:r>
            <a:r>
              <a:rPr lang="zh-CN" altLang="en-US" sz="2790" b="1" i="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2790" b="1" i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E</a:t>
            </a:r>
            <a:r>
              <a:rPr lang="zh-CN" altLang="en-US" sz="3710" b="1" i="0" baseline="-25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k2</a:t>
            </a:r>
            <a:r>
              <a:rPr lang="zh-CN" altLang="en-US" sz="2790" b="1" i="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__ </a:t>
            </a:r>
            <a:r>
              <a:rPr lang="zh-CN" altLang="en-US" sz="2790" b="1" i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E</a:t>
            </a:r>
            <a:r>
              <a:rPr lang="zh-CN" altLang="en-US" sz="3710" b="1" i="0" baseline="-25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k1  </a:t>
            </a:r>
            <a:r>
              <a:rPr lang="zh-CN" altLang="en-US" sz="3710" b="1" i="0" baseline="-25000" dirty="0">
                <a:solidFill>
                  <a:srgbClr val="000000"/>
                </a:solidFill>
                <a:latin typeface="华文中宋"/>
                <a:ea typeface="华文中宋"/>
              </a:rPr>
              <a:t>，</a:t>
            </a:r>
            <a:r>
              <a:rPr lang="zh-CN" altLang="en-US" sz="3710" b="1" i="0" baseline="-25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2790" b="1" i="0" dirty="0">
                <a:solidFill>
                  <a:srgbClr val="000000"/>
                </a:solidFill>
                <a:latin typeface="华文中宋"/>
                <a:ea typeface="华文中宋"/>
              </a:rPr>
              <a:t>△</a:t>
            </a:r>
            <a:r>
              <a:rPr lang="zh-CN" altLang="en-US" sz="3710" b="1" i="0" baseline="-25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2790" b="1" i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E</a:t>
            </a:r>
            <a:r>
              <a:rPr lang="zh-CN" altLang="en-US" sz="3710" b="1" i="0" baseline="-25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k—— </a:t>
            </a:r>
            <a:r>
              <a:rPr lang="zh-CN" altLang="en-US" sz="2790" b="1" i="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0</a:t>
            </a:r>
            <a:endParaRPr lang="zh-CN" altLang="en-US" sz="2790" b="1" i="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25" name="形状17"/>
          <p:cNvSpPr txBox="1"/>
          <p:nvPr/>
        </p:nvSpPr>
        <p:spPr>
          <a:xfrm>
            <a:off x="5491480" y="5143500"/>
            <a:ext cx="5970270" cy="520065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  <a:prstDash val="solid"/>
          </a:ln>
        </p:spPr>
        <p:txBody>
          <a:bodyPr wrap="square" rtlCol="0" anchor="t"/>
          <a:lstStyle/>
          <a:p>
            <a:pPr marL="0" algn="r"/>
            <a:r>
              <a:rPr lang="zh-CN" altLang="en-US" sz="2790" b="1" i="0" dirty="0">
                <a:solidFill>
                  <a:srgbClr val="000000"/>
                </a:solidFill>
                <a:latin typeface="华文中宋"/>
                <a:ea typeface="华文中宋"/>
              </a:rPr>
              <a:t>②</a:t>
            </a:r>
            <a:r>
              <a:rPr lang="zh-CN" altLang="en-US" sz="2790" b="1" i="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2790" b="1" i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W</a:t>
            </a:r>
            <a:r>
              <a:rPr lang="zh-CN" altLang="en-US" sz="2790" b="1" i="0" dirty="0">
                <a:solidFill>
                  <a:srgbClr val="000000"/>
                </a:solidFill>
                <a:latin typeface="华文中宋"/>
                <a:ea typeface="华文中宋"/>
              </a:rPr>
              <a:t>＜</a:t>
            </a:r>
            <a:r>
              <a:rPr lang="zh-CN" altLang="en-US" sz="2790" b="1" i="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0</a:t>
            </a:r>
            <a:r>
              <a:rPr lang="zh-CN" altLang="en-US" sz="2790" b="1" i="0" dirty="0">
                <a:solidFill>
                  <a:srgbClr val="000000"/>
                </a:solidFill>
                <a:latin typeface="华文中宋"/>
                <a:ea typeface="华文中宋"/>
              </a:rPr>
              <a:t>，</a:t>
            </a:r>
            <a:r>
              <a:rPr lang="zh-CN" altLang="en-US" sz="2790" b="1" i="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2790" b="1" i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E</a:t>
            </a:r>
            <a:r>
              <a:rPr lang="zh-CN" altLang="en-US" sz="3710" b="1" i="0" baseline="-25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k2</a:t>
            </a:r>
            <a:r>
              <a:rPr lang="zh-CN" altLang="en-US" sz="2790" b="1" i="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__ </a:t>
            </a:r>
            <a:r>
              <a:rPr lang="zh-CN" altLang="en-US" sz="2790" b="1" i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E</a:t>
            </a:r>
            <a:r>
              <a:rPr lang="zh-CN" altLang="en-US" sz="3710" b="1" i="0" baseline="-25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k1  </a:t>
            </a:r>
            <a:r>
              <a:rPr lang="zh-CN" altLang="en-US" sz="3710" b="1" i="0" baseline="-25000" dirty="0">
                <a:solidFill>
                  <a:srgbClr val="000000"/>
                </a:solidFill>
                <a:latin typeface="华文中宋"/>
                <a:ea typeface="华文中宋"/>
              </a:rPr>
              <a:t>，</a:t>
            </a:r>
            <a:r>
              <a:rPr lang="zh-CN" altLang="en-US" sz="3710" b="1" i="0" baseline="-25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2790" b="1" i="0" dirty="0">
                <a:solidFill>
                  <a:srgbClr val="000000"/>
                </a:solidFill>
                <a:latin typeface="华文中宋"/>
                <a:ea typeface="华文中宋"/>
              </a:rPr>
              <a:t>△</a:t>
            </a:r>
            <a:r>
              <a:rPr lang="zh-CN" altLang="en-US" sz="3710" b="1" i="1" baseline="-25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2790" b="1" i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E</a:t>
            </a:r>
            <a:r>
              <a:rPr lang="zh-CN" altLang="en-US" sz="3710" b="1" i="0" baseline="-25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k—— </a:t>
            </a:r>
            <a:r>
              <a:rPr lang="zh-CN" altLang="en-US" sz="2790" b="1" i="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0</a:t>
            </a:r>
            <a:endParaRPr lang="zh-CN" altLang="en-US" sz="2790" b="1" i="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26" name="形状18"/>
          <p:cNvSpPr txBox="1"/>
          <p:nvPr/>
        </p:nvSpPr>
        <p:spPr>
          <a:xfrm>
            <a:off x="10192675" y="4066185"/>
            <a:ext cx="897982" cy="517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  <a:prstDash val="solid"/>
          </a:ln>
        </p:spPr>
        <p:txBody>
          <a:bodyPr wrap="square" rtlCol="0" anchor="t"/>
          <a:lstStyle/>
          <a:p>
            <a:pPr marL="0" algn="r"/>
            <a:r>
              <a:rPr lang="zh-CN" altLang="en-US" sz="2790" b="1" i="0" dirty="0">
                <a:solidFill>
                  <a:srgbClr val="FF0000"/>
                </a:solidFill>
                <a:latin typeface="华文中宋"/>
                <a:ea typeface="华文中宋"/>
              </a:rPr>
              <a:t>＞</a:t>
            </a:r>
            <a:endParaRPr lang="zh-CN" altLang="en-US" sz="2790" b="1" i="0" dirty="0">
              <a:solidFill>
                <a:srgbClr val="FF0000"/>
              </a:solidFill>
              <a:latin typeface="华文中宋"/>
              <a:ea typeface="华文中宋"/>
            </a:endParaRPr>
          </a:p>
        </p:txBody>
      </p:sp>
      <p:sp>
        <p:nvSpPr>
          <p:cNvPr id="27" name="形状19"/>
          <p:cNvSpPr txBox="1"/>
          <p:nvPr/>
        </p:nvSpPr>
        <p:spPr>
          <a:xfrm>
            <a:off x="7698219" y="4066181"/>
            <a:ext cx="897982" cy="517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  <a:prstDash val="solid"/>
          </a:ln>
        </p:spPr>
        <p:txBody>
          <a:bodyPr wrap="square" rtlCol="0" anchor="t"/>
          <a:lstStyle/>
          <a:p>
            <a:pPr marL="0" algn="r"/>
            <a:r>
              <a:rPr lang="zh-CN" altLang="en-US" sz="2790" b="1" i="0" dirty="0">
                <a:solidFill>
                  <a:srgbClr val="FF0000"/>
                </a:solidFill>
                <a:latin typeface="华文中宋"/>
                <a:ea typeface="华文中宋"/>
              </a:rPr>
              <a:t>＞</a:t>
            </a:r>
            <a:endParaRPr lang="zh-CN" altLang="en-US" sz="2790" b="1" i="0" dirty="0">
              <a:solidFill>
                <a:srgbClr val="FF0000"/>
              </a:solidFill>
              <a:latin typeface="华文中宋"/>
              <a:ea typeface="华文中宋"/>
            </a:endParaRPr>
          </a:p>
        </p:txBody>
      </p:sp>
      <p:sp>
        <p:nvSpPr>
          <p:cNvPr id="28" name="形状20"/>
          <p:cNvSpPr txBox="1"/>
          <p:nvPr/>
        </p:nvSpPr>
        <p:spPr>
          <a:xfrm>
            <a:off x="10159370" y="5163888"/>
            <a:ext cx="897982" cy="517025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  <a:prstDash val="solid"/>
          </a:ln>
        </p:spPr>
        <p:txBody>
          <a:bodyPr wrap="square" rtlCol="0" anchor="t"/>
          <a:lstStyle/>
          <a:p>
            <a:pPr marL="0" algn="r"/>
            <a:r>
              <a:rPr lang="zh-CN" altLang="en-US" sz="2790" b="1" i="0" dirty="0">
                <a:solidFill>
                  <a:srgbClr val="FF0000"/>
                </a:solidFill>
                <a:latin typeface="华文中宋"/>
                <a:ea typeface="华文中宋"/>
              </a:rPr>
              <a:t>＜</a:t>
            </a:r>
            <a:endParaRPr lang="zh-CN" altLang="en-US" sz="2790" b="1" i="0" dirty="0">
              <a:solidFill>
                <a:srgbClr val="FF0000"/>
              </a:solidFill>
              <a:latin typeface="华文中宋"/>
              <a:ea typeface="华文中宋"/>
            </a:endParaRPr>
          </a:p>
        </p:txBody>
      </p:sp>
      <p:sp>
        <p:nvSpPr>
          <p:cNvPr id="29" name="形状21"/>
          <p:cNvSpPr txBox="1"/>
          <p:nvPr/>
        </p:nvSpPr>
        <p:spPr>
          <a:xfrm>
            <a:off x="7664915" y="5163888"/>
            <a:ext cx="897982" cy="517025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  <a:prstDash val="solid"/>
          </a:ln>
        </p:spPr>
        <p:txBody>
          <a:bodyPr wrap="square" rtlCol="0" anchor="t"/>
          <a:lstStyle/>
          <a:p>
            <a:pPr marL="0" algn="r"/>
            <a:r>
              <a:rPr lang="zh-CN" altLang="en-US" sz="2790" b="1" i="0" dirty="0">
                <a:solidFill>
                  <a:srgbClr val="FF0000"/>
                </a:solidFill>
                <a:latin typeface="华文中宋"/>
                <a:ea typeface="华文中宋"/>
              </a:rPr>
              <a:t>＜</a:t>
            </a:r>
            <a:endParaRPr lang="zh-CN" altLang="en-US" sz="2790" b="1" i="0" dirty="0">
              <a:solidFill>
                <a:srgbClr val="FF0000"/>
              </a:solidFill>
              <a:latin typeface="华文中宋"/>
              <a:ea typeface="华文中宋"/>
            </a:endParaRPr>
          </a:p>
        </p:txBody>
      </p:sp>
      <p:sp>
        <p:nvSpPr>
          <p:cNvPr id="30" name="形状22"/>
          <p:cNvSpPr txBox="1"/>
          <p:nvPr/>
        </p:nvSpPr>
        <p:spPr>
          <a:xfrm>
            <a:off x="6496374" y="4676409"/>
            <a:ext cx="4352398" cy="459809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  <a:prstDash val="solid"/>
          </a:ln>
        </p:spPr>
        <p:txBody>
          <a:bodyPr wrap="square" rtlCol="0" anchor="t"/>
          <a:lstStyle/>
          <a:p>
            <a:pPr marL="0" algn="l"/>
            <a:r>
              <a:rPr lang="zh-CN" altLang="en-US" sz="239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合</a:t>
            </a:r>
            <a:r>
              <a:rPr lang="zh-CN" altLang="en-US" sz="239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力做</a:t>
            </a:r>
            <a:r>
              <a:rPr lang="zh-CN" altLang="en-US" sz="2390" b="1" i="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正功</a:t>
            </a:r>
            <a:r>
              <a:rPr lang="zh-CN" altLang="en-US" sz="239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，</a:t>
            </a:r>
            <a:r>
              <a:rPr lang="zh-CN" altLang="en-US" sz="239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动</a:t>
            </a:r>
            <a:r>
              <a:rPr lang="zh-CN" altLang="en-US" sz="239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能</a:t>
            </a:r>
            <a:r>
              <a:rPr lang="zh-CN" altLang="en-US" sz="2390" b="1" i="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增加</a:t>
            </a:r>
            <a:r>
              <a:rPr lang="zh-CN" altLang="en-US" sz="239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；</a:t>
            </a:r>
            <a:endParaRPr lang="zh-CN" altLang="en-US" sz="2390" b="1" i="0" dirty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1" name="形状23"/>
          <p:cNvSpPr txBox="1"/>
          <p:nvPr/>
        </p:nvSpPr>
        <p:spPr>
          <a:xfrm>
            <a:off x="6535742" y="5669734"/>
            <a:ext cx="4273661" cy="459809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  <a:prstDash val="solid"/>
          </a:ln>
        </p:spPr>
        <p:txBody>
          <a:bodyPr wrap="square" rtlCol="0" anchor="t"/>
          <a:lstStyle/>
          <a:p>
            <a:pPr marL="0" algn="l"/>
            <a:r>
              <a:rPr lang="zh-CN" altLang="en-US" sz="239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合力做</a:t>
            </a:r>
            <a:r>
              <a:rPr lang="zh-CN" altLang="en-US" sz="2390" b="1" i="0" dirty="0">
                <a:solidFill>
                  <a:srgbClr val="00B050"/>
                </a:solidFill>
                <a:latin typeface="黑体" panose="02010609060101010101" charset="-122"/>
                <a:ea typeface="黑体" panose="02010609060101010101" charset="-122"/>
              </a:rPr>
              <a:t>负功</a:t>
            </a:r>
            <a:r>
              <a:rPr lang="zh-CN" altLang="en-US" sz="239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，动能</a:t>
            </a:r>
            <a:r>
              <a:rPr lang="zh-CN" altLang="en-US" sz="2390" b="1" i="0" dirty="0">
                <a:solidFill>
                  <a:srgbClr val="00B050"/>
                </a:solidFill>
                <a:latin typeface="黑体" panose="02010609060101010101" charset="-122"/>
                <a:ea typeface="黑体" panose="02010609060101010101" charset="-122"/>
              </a:rPr>
              <a:t>减小</a:t>
            </a:r>
            <a:r>
              <a:rPr lang="zh-CN" altLang="en-US" sz="239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。</a:t>
            </a:r>
            <a:endParaRPr lang="zh-CN" altLang="en-US" sz="2390" b="1" i="0" dirty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  <p:bldP spid="8" grpId="0" animBg="1"/>
      <p:bldP spid="4" grpId="0" animBg="1"/>
      <p:bldP spid="5" grpId="0" animBg="1"/>
      <p:bldP spid="13" grpId="0" animBg="1"/>
      <p:bldP spid="10" grpId="0" animBg="1"/>
      <p:bldP spid="9" grpId="0" animBg="1"/>
      <p:bldP spid="15" grpId="0" animBg="1"/>
      <p:bldP spid="19" grpId="0" animBg="1"/>
      <p:bldP spid="20" grpId="0" animBg="1"/>
      <p:bldP spid="21" grpId="0" animBg="1"/>
      <p:bldP spid="22" grpId="0" bldLvl="0" animBg="1"/>
      <p:bldP spid="23" grpId="0" animBg="1"/>
      <p:bldP spid="24" grpId="0" animBg="1"/>
      <p:bldP spid="27" grpId="0" bldLvl="0" animBg="1"/>
      <p:bldP spid="26" grpId="0" bldLvl="0" animBg="1"/>
      <p:bldP spid="25" grpId="0" bldLvl="0" animBg="1"/>
      <p:bldP spid="29" grpId="0" bldLvl="0" animBg="1"/>
      <p:bldP spid="28" grpId="0" bldLvl="0" animBg="1"/>
      <p:bldP spid="30" grpId="0" animBg="1"/>
      <p:bldP spid="31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1"/>
          <p:cNvSpPr txBox="1"/>
          <p:nvPr/>
        </p:nvSpPr>
        <p:spPr>
          <a:xfrm>
            <a:off x="538972" y="1329909"/>
            <a:ext cx="7059425" cy="625062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algn="l"/>
            <a:r>
              <a:rPr lang="zh-CN" altLang="en-US" sz="3000" b="1" i="0" dirty="0">
                <a:solidFill>
                  <a:srgbClr val="242428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2.</a:t>
            </a:r>
            <a:r>
              <a:rPr lang="zh-CN" altLang="en-US" sz="3000" b="1" i="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合力对物体做的功</a:t>
            </a:r>
            <a:r>
              <a:rPr lang="zh-CN" altLang="en-US" sz="3000" b="1" i="0" dirty="0">
                <a:solidFill>
                  <a:srgbClr val="242428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的理解</a:t>
            </a:r>
            <a:endParaRPr lang="zh-CN" altLang="en-US" sz="3000" b="1" i="0" dirty="0">
              <a:solidFill>
                <a:srgbClr val="242428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2"/>
          <p:cNvSpPr txBox="1"/>
          <p:nvPr/>
        </p:nvSpPr>
        <p:spPr>
          <a:xfrm>
            <a:off x="2290191" y="4229681"/>
            <a:ext cx="200025" cy="625062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algn="l"/>
          </a:p>
        </p:txBody>
      </p:sp>
      <p:pic>
        <p:nvPicPr>
          <p:cNvPr id="4" name="公式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573" y="2085727"/>
            <a:ext cx="3218579" cy="779164"/>
          </a:xfrm>
          <a:prstGeom prst="rect">
            <a:avLst/>
          </a:prstGeom>
        </p:spPr>
      </p:pic>
      <p:sp>
        <p:nvSpPr>
          <p:cNvPr id="5" name="文本3"/>
          <p:cNvSpPr txBox="1"/>
          <p:nvPr/>
        </p:nvSpPr>
        <p:spPr>
          <a:xfrm>
            <a:off x="373237" y="2711272"/>
            <a:ext cx="381000" cy="625062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algn="l"/>
            <a:r>
              <a:rPr lang="zh-CN" altLang="en-US" sz="3000" b="1" i="0" dirty="0">
                <a:solidFill>
                  <a:srgbClr val="242428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lang="zh-CN" altLang="en-US" sz="3000" b="1" i="0" dirty="0">
              <a:solidFill>
                <a:srgbClr val="242428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6" name="公式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630" y="2943263"/>
            <a:ext cx="9544736" cy="779164"/>
          </a:xfrm>
          <a:prstGeom prst="rect">
            <a:avLst/>
          </a:prstGeom>
        </p:spPr>
      </p:pic>
      <p:sp>
        <p:nvSpPr>
          <p:cNvPr id="7" name="文本4"/>
          <p:cNvSpPr txBox="1"/>
          <p:nvPr/>
        </p:nvSpPr>
        <p:spPr>
          <a:xfrm>
            <a:off x="519970" y="3736781"/>
            <a:ext cx="3741039" cy="625062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algn="l"/>
            <a:r>
              <a:rPr lang="zh-CN" altLang="en-US" sz="3000" b="1" i="0" dirty="0">
                <a:solidFill>
                  <a:srgbClr val="242428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3.</a:t>
            </a:r>
            <a:r>
              <a:rPr lang="zh-CN" altLang="en-US" sz="3000" b="1" i="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适用范围</a:t>
            </a:r>
            <a:endParaRPr lang="zh-CN" altLang="en-US" sz="3000" b="1" i="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文本5"/>
          <p:cNvSpPr txBox="1"/>
          <p:nvPr/>
        </p:nvSpPr>
        <p:spPr>
          <a:xfrm>
            <a:off x="609410" y="4361602"/>
            <a:ext cx="7917942" cy="625062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algn="l"/>
            <a:r>
              <a:rPr lang="zh-CN" altLang="en-US" sz="3000" b="1" i="0" dirty="0">
                <a:solidFill>
                  <a:srgbClr val="242428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既适用于</a:t>
            </a:r>
            <a:r>
              <a:rPr lang="zh-CN" altLang="en-US" sz="3000" b="1" i="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直线</a:t>
            </a:r>
            <a:r>
              <a:rPr lang="zh-CN" altLang="en-US" sz="3000" b="1" i="0" dirty="0">
                <a:solidFill>
                  <a:srgbClr val="242428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运动，也适用于</a:t>
            </a:r>
            <a:r>
              <a:rPr lang="zh-CN" altLang="en-US" sz="3000" b="1" i="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曲线</a:t>
            </a:r>
            <a:r>
              <a:rPr lang="zh-CN" altLang="en-US" sz="3000" b="1" i="0" dirty="0">
                <a:solidFill>
                  <a:srgbClr val="242428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运动。</a:t>
            </a:r>
            <a:endParaRPr lang="zh-CN" altLang="en-US" sz="3000" b="1" i="0" dirty="0">
              <a:solidFill>
                <a:srgbClr val="242428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文本6"/>
          <p:cNvSpPr txBox="1"/>
          <p:nvPr/>
        </p:nvSpPr>
        <p:spPr>
          <a:xfrm>
            <a:off x="609324" y="4986157"/>
            <a:ext cx="9182767" cy="625062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algn="l"/>
            <a:r>
              <a:rPr lang="zh-CN" altLang="en-US" sz="3000" b="1" i="0" dirty="0">
                <a:solidFill>
                  <a:srgbClr val="242428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既适用于</a:t>
            </a:r>
            <a:r>
              <a:rPr lang="zh-CN" altLang="en-US" sz="3000" b="1" i="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恒力</a:t>
            </a:r>
            <a:r>
              <a:rPr lang="zh-CN" altLang="en-US" sz="3000" b="1" i="0" dirty="0">
                <a:solidFill>
                  <a:srgbClr val="242428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做功，也适用于</a:t>
            </a:r>
            <a:r>
              <a:rPr lang="zh-CN" altLang="en-US" sz="3000" b="1" i="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变力</a:t>
            </a:r>
            <a:r>
              <a:rPr lang="zh-CN" altLang="en-US" sz="3000" b="1" i="0" dirty="0">
                <a:solidFill>
                  <a:srgbClr val="242428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做功。</a:t>
            </a:r>
            <a:endParaRPr lang="zh-CN" altLang="en-US" sz="3000" b="1" i="0" dirty="0">
              <a:solidFill>
                <a:srgbClr val="242428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形状1"/>
          <p:cNvSpPr txBox="1"/>
          <p:nvPr/>
        </p:nvSpPr>
        <p:spPr>
          <a:xfrm>
            <a:off x="124539" y="183032"/>
            <a:ext cx="2637863" cy="521113"/>
          </a:xfrm>
          <a:prstGeom prst="rect">
            <a:avLst/>
          </a:prstGeom>
          <a:solidFill>
            <a:srgbClr val="D0D0EF"/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wrap="square" rtlCol="0" anchor="t"/>
          <a:lstStyle/>
          <a:p>
            <a:pPr marL="0" algn="l"/>
            <a:r>
              <a:rPr lang="zh-CN" altLang="en-US" sz="279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二、动能定理</a:t>
            </a:r>
            <a:endParaRPr lang="zh-CN" altLang="en-US" sz="2790" b="1" i="0" dirty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11" name="图片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5385" y="42939"/>
            <a:ext cx="3285515" cy="1039911"/>
          </a:xfrm>
          <a:prstGeom prst="rect">
            <a:avLst/>
          </a:prstGeom>
          <a:ln w="9525">
            <a:solidFill>
              <a:srgbClr val="FFFFFF">
                <a:alpha val="0"/>
              </a:srgbClr>
            </a:solidFill>
            <a:prstDash val="solid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1"/>
          <p:cNvSpPr txBox="1"/>
          <p:nvPr/>
        </p:nvSpPr>
        <p:spPr>
          <a:xfrm>
            <a:off x="819461" y="940375"/>
            <a:ext cx="11158776" cy="2409836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algn="l"/>
            <a:r>
              <a:rPr lang="zh-CN" altLang="en-US" sz="290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3.关于做功和物体动能变化的关系,不正确的是(    )</a:t>
            </a:r>
            <a:endParaRPr lang="zh-CN" altLang="en-US" sz="2900" b="1" i="0" dirty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0" algn="l"/>
            <a:r>
              <a:rPr lang="zh-CN" altLang="en-US" sz="290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  A.只有动力对物体做功，物体的动能增加        </a:t>
            </a:r>
            <a:endParaRPr lang="zh-CN" altLang="en-US" sz="2900" b="1" i="0" dirty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0" algn="l"/>
            <a:r>
              <a:rPr lang="zh-CN" altLang="en-US" sz="290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  B.只有物体克服阻力做功，它的动能减少</a:t>
            </a:r>
            <a:endParaRPr lang="zh-CN" altLang="en-US" sz="2900" b="1" i="0" dirty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0" algn="l"/>
            <a:r>
              <a:rPr lang="zh-CN" altLang="en-US" sz="290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  C.外力对物体做功的代数和等于物体的末动能与初动能之差 </a:t>
            </a:r>
            <a:endParaRPr lang="zh-CN" altLang="en-US" sz="2900" b="1" i="0" dirty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0" algn="l"/>
            <a:r>
              <a:rPr lang="zh-CN" altLang="en-US" sz="290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  D.动力和阻力都对物体做功，物体的动能一定变化</a:t>
            </a:r>
            <a:endParaRPr lang="zh-CN" altLang="en-US" sz="2900" b="1" i="0" dirty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文本2"/>
          <p:cNvSpPr txBox="1"/>
          <p:nvPr/>
        </p:nvSpPr>
        <p:spPr>
          <a:xfrm>
            <a:off x="8827567" y="935184"/>
            <a:ext cx="465646" cy="628618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algn="ctr"/>
            <a:r>
              <a:rPr lang="zh-CN" altLang="en-US" sz="3000" b="1" i="0" dirty="0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</a:rPr>
              <a:t>D</a:t>
            </a:r>
            <a:endParaRPr lang="zh-CN" altLang="en-US" sz="3000" b="1" i="0" dirty="0">
              <a:solidFill>
                <a:srgbClr val="FF0000"/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4" name="形状1"/>
          <p:cNvSpPr txBox="1"/>
          <p:nvPr/>
        </p:nvSpPr>
        <p:spPr>
          <a:xfrm>
            <a:off x="107823" y="928297"/>
            <a:ext cx="11976917" cy="23717"/>
          </a:xfrm>
          <a:prstGeom prst="line">
            <a:avLst/>
          </a:prstGeom>
          <a:solidFill>
            <a:srgbClr val="FFFFFF">
              <a:alpha val="0"/>
            </a:srgbClr>
          </a:solidFill>
          <a:ln w="23812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 wrap="square" rtlCol="0" anchor="ctr"/>
          <a:lstStyle/>
          <a:p>
            <a:pPr marL="0" algn="ctr"/>
          </a:p>
        </p:txBody>
      </p:sp>
      <p:sp>
        <p:nvSpPr>
          <p:cNvPr id="5" name="形状2"/>
          <p:cNvSpPr txBox="1"/>
          <p:nvPr/>
        </p:nvSpPr>
        <p:spPr>
          <a:xfrm>
            <a:off x="63856" y="309086"/>
            <a:ext cx="2349732" cy="516950"/>
          </a:xfrm>
          <a:prstGeom prst="rect">
            <a:avLst/>
          </a:prstGeom>
          <a:solidFill>
            <a:srgbClr val="D0D0EF"/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wrap="square" rtlCol="0" anchor="t"/>
          <a:lstStyle/>
          <a:p>
            <a:pPr marL="0" algn="l"/>
            <a:r>
              <a:rPr lang="zh-CN" altLang="en-US" sz="3000" b="1" i="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课堂练习：</a:t>
            </a:r>
            <a:endParaRPr lang="zh-CN" altLang="en-US" sz="3000" b="1" i="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文本3"/>
          <p:cNvSpPr txBox="1"/>
          <p:nvPr/>
        </p:nvSpPr>
        <p:spPr>
          <a:xfrm>
            <a:off x="819175" y="3354314"/>
            <a:ext cx="11686870" cy="2409836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algn="l"/>
            <a:r>
              <a:rPr lang="zh-CN" altLang="en-US" sz="290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4.下列说法正确的是（     ）</a:t>
            </a:r>
            <a:endParaRPr lang="zh-CN" altLang="en-US" sz="2900" b="1" i="0" dirty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0" algn="l"/>
            <a:r>
              <a:rPr lang="zh-CN" altLang="en-US" sz="290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  A.合力对物体做的功越多，物体的动能就越大</a:t>
            </a:r>
            <a:endParaRPr lang="zh-CN" altLang="en-US" sz="2900" b="1" i="0" dirty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0" algn="l"/>
            <a:r>
              <a:rPr lang="zh-CN" altLang="en-US" sz="290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  B.合力对物体做的功越多，物体的动能变化量就越大</a:t>
            </a:r>
            <a:endParaRPr lang="zh-CN" altLang="en-US" sz="2900" b="1" i="0" dirty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0" algn="l"/>
            <a:r>
              <a:rPr lang="zh-CN" altLang="en-US" sz="290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  C.物体运动过程中所受的合力不为零，则它的动能一定变化</a:t>
            </a:r>
            <a:endParaRPr lang="zh-CN" altLang="en-US" sz="2900" b="1" i="0" dirty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0" algn="l"/>
            <a:r>
              <a:rPr lang="zh-CN" altLang="en-US" sz="290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  D.物体运动过程中所受的合力不为零，则它的速度一定变化</a:t>
            </a:r>
            <a:endParaRPr lang="zh-CN" altLang="en-US" sz="2900" b="1" i="0" dirty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文本4"/>
          <p:cNvSpPr txBox="1"/>
          <p:nvPr/>
        </p:nvSpPr>
        <p:spPr>
          <a:xfrm>
            <a:off x="4476817" y="3354048"/>
            <a:ext cx="1351217" cy="628618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algn="ctr"/>
            <a:r>
              <a:rPr lang="zh-CN" altLang="en-US" sz="3000" b="1" i="0" dirty="0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</a:rPr>
              <a:t>BD</a:t>
            </a:r>
            <a:endParaRPr lang="zh-CN" altLang="en-US" sz="3000" b="1" i="0" dirty="0">
              <a:solidFill>
                <a:srgbClr val="FF0000"/>
              </a:solidFill>
              <a:latin typeface="Times New Roman" panose="02020603050405020304"/>
              <a:ea typeface="Times New Roman" panose="020206030504050203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1"/>
          <p:cNvSpPr txBox="1"/>
          <p:nvPr/>
        </p:nvSpPr>
        <p:spPr>
          <a:xfrm>
            <a:off x="243554" y="917335"/>
            <a:ext cx="11705749" cy="3496668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algn="l"/>
            <a:r>
              <a:rPr lang="zh-CN" altLang="en-US" sz="270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5.导入案例中，假设小女孩质量为10kg，从10楼下落，下落前距吴菊萍胳膊高度约     ，吴菊萍从接住小孩到小孩速度减为零，小孩下降高度约1m，不计空气阻力。（g=10m/s</a:t>
            </a:r>
            <a:r>
              <a:rPr lang="zh-CN" altLang="en-US" sz="2700" b="1" i="0" baseline="3000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2</a:t>
            </a:r>
            <a:r>
              <a:rPr lang="zh-CN" altLang="en-US" sz="270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）</a:t>
            </a:r>
            <a:endParaRPr lang="zh-CN" altLang="en-US" sz="2700" b="1" i="0" dirty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0" algn="l"/>
            <a:r>
              <a:rPr lang="zh-CN" altLang="en-US" sz="270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（1）用</a:t>
            </a:r>
            <a:r>
              <a:rPr lang="zh-CN" altLang="en-US" sz="2700" b="1" i="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动能定理</a:t>
            </a:r>
            <a:r>
              <a:rPr lang="zh-CN" altLang="en-US" sz="270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求小孩下落到吴菊萍胳膊前的速度。</a:t>
            </a:r>
            <a:endParaRPr lang="zh-CN" altLang="en-US" sz="2700" b="1" i="0" dirty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0" algn="l"/>
          </a:p>
          <a:p>
            <a:pPr marL="0" algn="l"/>
          </a:p>
          <a:p>
            <a:pPr marL="0" algn="l"/>
            <a:r>
              <a:rPr lang="zh-CN" altLang="en-US" sz="270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（2）假设整个过程胳膊承受的作用力不变，用</a:t>
            </a:r>
            <a:r>
              <a:rPr lang="zh-CN" altLang="en-US" sz="2700" b="1" i="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动能定理</a:t>
            </a:r>
            <a:r>
              <a:rPr lang="zh-CN" altLang="en-US" sz="270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求接住小孩过程中小孩对胳膊的作用力大小。</a:t>
            </a:r>
            <a:endParaRPr lang="zh-CN" altLang="en-US" sz="2700" b="1" i="0" dirty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形状1"/>
          <p:cNvSpPr txBox="1"/>
          <p:nvPr/>
        </p:nvSpPr>
        <p:spPr>
          <a:xfrm>
            <a:off x="107823" y="928297"/>
            <a:ext cx="11976917" cy="23717"/>
          </a:xfrm>
          <a:prstGeom prst="line">
            <a:avLst/>
          </a:prstGeom>
          <a:solidFill>
            <a:srgbClr val="FFFFFF">
              <a:alpha val="0"/>
            </a:srgbClr>
          </a:solidFill>
          <a:ln w="23812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 wrap="square" rtlCol="0" anchor="ctr"/>
          <a:lstStyle/>
          <a:p>
            <a:pPr marL="0" algn="ctr"/>
          </a:p>
        </p:txBody>
      </p:sp>
      <p:sp>
        <p:nvSpPr>
          <p:cNvPr id="4" name="形状2"/>
          <p:cNvSpPr txBox="1"/>
          <p:nvPr/>
        </p:nvSpPr>
        <p:spPr>
          <a:xfrm>
            <a:off x="63856" y="309086"/>
            <a:ext cx="2349732" cy="516950"/>
          </a:xfrm>
          <a:prstGeom prst="rect">
            <a:avLst/>
          </a:prstGeom>
          <a:solidFill>
            <a:srgbClr val="D0D0EF"/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wrap="square" rtlCol="0" anchor="t"/>
          <a:lstStyle/>
          <a:p>
            <a:pPr marL="0" algn="l"/>
            <a:r>
              <a:rPr lang="zh-CN" altLang="en-US" sz="3000" b="1" i="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课堂练习：</a:t>
            </a:r>
            <a:endParaRPr lang="zh-CN" altLang="en-US" sz="3000" b="1" i="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文本2"/>
          <p:cNvSpPr txBox="1"/>
          <p:nvPr/>
        </p:nvSpPr>
        <p:spPr>
          <a:xfrm>
            <a:off x="243830" y="4881014"/>
            <a:ext cx="11705749" cy="1017042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algn="l"/>
            <a:r>
              <a:rPr lang="zh-CN" altLang="en-US" sz="270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（3）若直接研究小孩下落的整个运动过程，用</a:t>
            </a:r>
            <a:r>
              <a:rPr lang="zh-CN" altLang="en-US" sz="2700" b="1" i="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动能定理</a:t>
            </a:r>
            <a:r>
              <a:rPr lang="zh-CN" altLang="en-US" sz="2700" b="1" i="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求接住小孩过程中小孩对胳膊的作用力大小。</a:t>
            </a:r>
            <a:endParaRPr lang="zh-CN" altLang="en-US" sz="2700" b="1" i="0" dirty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文本2"/>
          <p:cNvSpPr txBox="1"/>
          <p:nvPr/>
        </p:nvSpPr>
        <p:spPr>
          <a:xfrm>
            <a:off x="1743710" y="1318260"/>
            <a:ext cx="813435" cy="596900"/>
          </a:xfrm>
          <a:prstGeom prst="rect">
            <a:avLst/>
          </a:prstGeom>
          <a:noFill/>
        </p:spPr>
        <p:txBody>
          <a:bodyPr wrap="square" rtlCol="0" anchor="t"/>
          <a:p>
            <a:pPr marL="0" algn="l"/>
            <a:r>
              <a:rPr lang="en-US" altLang="zh-CN" sz="2700" b="1" i="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27m</a:t>
            </a:r>
            <a:endParaRPr lang="en-US" altLang="zh-CN" sz="2700" b="1" i="0" dirty="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45" y="823595"/>
            <a:ext cx="12106910" cy="6114415"/>
          </a:xfrm>
          <a:prstGeom prst="rect">
            <a:avLst/>
          </a:prstGeom>
        </p:spPr>
      </p:pic>
      <p:pic>
        <p:nvPicPr>
          <p:cNvPr id="3" name="图片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</p:spPr>
      </p:pic>
      <p:sp>
        <p:nvSpPr>
          <p:cNvPr id="4" name="文本1"/>
          <p:cNvSpPr txBox="1"/>
          <p:nvPr/>
        </p:nvSpPr>
        <p:spPr>
          <a:xfrm>
            <a:off x="226695" y="150495"/>
            <a:ext cx="2525395" cy="88519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algn="l"/>
            <a:r>
              <a:rPr lang="zh-CN" altLang="en-US" sz="3200" b="0" i="0" dirty="0">
                <a:solidFill>
                  <a:srgbClr val="FF0000"/>
                </a:solidFill>
                <a:latin typeface="思源黑体 CN Bold"/>
                <a:ea typeface="思源黑体 CN Bold"/>
              </a:rPr>
              <a:t>课堂小结</a:t>
            </a:r>
            <a:endParaRPr lang="zh-CN" altLang="en-US" sz="3200" b="0" i="0" dirty="0">
              <a:solidFill>
                <a:srgbClr val="FF0000"/>
              </a:solidFill>
              <a:latin typeface="思源黑体 CN Bold"/>
              <a:ea typeface="思源黑体 CN Bold"/>
            </a:endParaRPr>
          </a:p>
        </p:txBody>
      </p:sp>
      <p:pic>
        <p:nvPicPr>
          <p:cNvPr id="5" name="图片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384" y="1551937"/>
            <a:ext cx="10354942" cy="387808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1"/>
          <p:cNvSpPr txBox="1"/>
          <p:nvPr/>
        </p:nvSpPr>
        <p:spPr>
          <a:xfrm>
            <a:off x="226695" y="150495"/>
            <a:ext cx="2525395" cy="88519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algn="l"/>
            <a:r>
              <a:rPr lang="zh-CN" altLang="en-US" sz="3200" b="0" i="0" dirty="0">
                <a:solidFill>
                  <a:srgbClr val="FF0000"/>
                </a:solidFill>
                <a:latin typeface="思源黑体 CN Bold"/>
                <a:ea typeface="思源黑体 CN Bold"/>
              </a:rPr>
              <a:t>课后作业</a:t>
            </a:r>
            <a:endParaRPr lang="zh-CN" altLang="en-US" sz="3200" b="0" i="0" dirty="0">
              <a:solidFill>
                <a:srgbClr val="FF0000"/>
              </a:solidFill>
              <a:latin typeface="思源黑体 CN Bold"/>
              <a:ea typeface="思源黑体 CN Bold"/>
            </a:endParaRPr>
          </a:p>
        </p:txBody>
      </p:sp>
      <p:sp>
        <p:nvSpPr>
          <p:cNvPr id="3" name="文本2"/>
          <p:cNvSpPr txBox="1"/>
          <p:nvPr/>
        </p:nvSpPr>
        <p:spPr>
          <a:xfrm>
            <a:off x="3469834" y="2497007"/>
            <a:ext cx="6420485" cy="1618101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algn="l"/>
            <a:r>
              <a:rPr lang="zh-CN" altLang="en-US" sz="3600" b="1" i="0" dirty="0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</a:rPr>
              <a:t>课本88页1、2、3题</a:t>
            </a:r>
            <a:endParaRPr lang="zh-CN" altLang="en-US" sz="3600" b="1" i="0" dirty="0">
              <a:solidFill>
                <a:srgbClr val="000000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NGFkNzNlYWM3ZjlhNTJhMzViZjEyNDA4OWFjYWRlMmI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1601</Words>
  <Application>WPS 演示</Application>
  <PresentationFormat>宽屏</PresentationFormat>
  <Paragraphs>154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9" baseType="lpstr">
      <vt:lpstr>Arial</vt:lpstr>
      <vt:lpstr>宋体</vt:lpstr>
      <vt:lpstr>Wingdings</vt:lpstr>
      <vt:lpstr>Arial</vt:lpstr>
      <vt:lpstr>黑体</vt:lpstr>
      <vt:lpstr>Times New Roman</vt:lpstr>
      <vt:lpstr>华文中宋</vt:lpstr>
      <vt:lpstr>思源黑体 CN Bold</vt:lpstr>
      <vt:lpstr>仿宋</vt:lpstr>
      <vt:lpstr>楷体</vt:lpstr>
      <vt:lpstr>微软雅黑</vt:lpstr>
      <vt:lpstr>Arial Unicode MS</vt:lpstr>
      <vt:lpstr>Calibri</vt:lpstr>
      <vt:lpstr>等线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动能和动能定理</dc:title>
  <dc:creator>依然在</dc:creator>
  <cp:lastModifiedBy>WPS_1665954386</cp:lastModifiedBy>
  <cp:revision>5</cp:revision>
  <dcterms:created xsi:type="dcterms:W3CDTF">2024-06-14T01:29:00Z</dcterms:created>
  <dcterms:modified xsi:type="dcterms:W3CDTF">2024-06-26T01:53:47Z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licationName">
    <vt:lpwstr>EasiNote5</vt:lpwstr>
  </property>
  <property fmtid="{D5CDD505-2E9C-101B-9397-08002B2CF9AE}" pid="3" name="ApplicationVersion">
    <vt:lpwstr>5.2.4.6909</vt:lpwstr>
  </property>
  <property fmtid="{D5CDD505-2E9C-101B-9397-08002B2CF9AE}" pid="4" name="EasiNoteCoursewareInfo">
    <vt:lpwstr>c159b8a9-6eef-4e3c-a4f8-d0d8b1d65f21:124</vt:lpwstr>
  </property>
  <property fmtid="{D5CDD505-2E9C-101B-9397-08002B2CF9AE}" pid="5" name="EasiNoteDocumentName">
    <vt:lpwstr>动能和动能定理</vt:lpwstr>
  </property>
  <property fmtid="{D5CDD505-2E9C-101B-9397-08002B2CF9AE}" pid="6" name="EasiNoteAuthor">
    <vt:lpwstr>oxnzoiwzmtohivgspptlrsx6965l5971</vt:lpwstr>
  </property>
  <property fmtid="{D5CDD505-2E9C-101B-9397-08002B2CF9AE}" pid="7" name="EasiNoteUpstreamCoursewareInfo_0">
    <vt:lpwstr>9c4a048a-52a3-47d4-841d-9ea147a2f93b</vt:lpwstr>
  </property>
  <property fmtid="{D5CDD505-2E9C-101B-9397-08002B2CF9AE}" pid="8" name="EasiNoteUpstreamCoursewareInfo_1">
    <vt:lpwstr>c159b8a9-6eef-4e3c-a4f8-d0d8b1d65f21</vt:lpwstr>
  </property>
  <property fmtid="{D5CDD505-2E9C-101B-9397-08002B2CF9AE}" pid="9" name="ICV">
    <vt:lpwstr>7ADFCE9FF2BE4868A5BBE8E59E6DDD84_12</vt:lpwstr>
  </property>
  <property fmtid="{D5CDD505-2E9C-101B-9397-08002B2CF9AE}" pid="10" name="KSOProductBuildVer">
    <vt:lpwstr>2052-12.1.0.16729</vt:lpwstr>
  </property>
</Properties>
</file>